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3"/>
    <p:sldMasterId id="21474837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Thin"/>
      <p:regular r:id="rId47"/>
      <p:bold r:id="rId48"/>
      <p:italic r:id="rId49"/>
      <p:boldItalic r:id="rId50"/>
    </p:embeddedFont>
    <p:embeddedFont>
      <p:font typeface="Roboto Medium"/>
      <p:regular r:id="rId51"/>
      <p:bold r:id="rId52"/>
      <p:italic r:id="rId53"/>
      <p:boldItalic r:id="rId54"/>
    </p:embeddedFont>
    <p:embeddedFont>
      <p:font typeface="Roboto"/>
      <p:regular r:id="rId55"/>
      <p:bold r:id="rId56"/>
      <p:italic r:id="rId57"/>
      <p:boldItalic r:id="rId58"/>
    </p:embeddedFont>
    <p:embeddedFont>
      <p:font typeface="Nunito"/>
      <p:regular r:id="rId59"/>
      <p:bold r:id="rId60"/>
      <p:italic r:id="rId61"/>
      <p:boldItalic r:id="rId62"/>
    </p:embeddedFont>
    <p:embeddedFont>
      <p:font typeface="Roboto Light"/>
      <p:regular r:id="rId63"/>
      <p:bold r:id="rId64"/>
      <p:italic r:id="rId65"/>
      <p:boldItalic r:id="rId66"/>
    </p:embeddedFont>
    <p:embeddedFont>
      <p:font typeface="Roboto Mono"/>
      <p:regular r:id="rId67"/>
      <p:bold r:id="rId68"/>
      <p:italic r:id="rId69"/>
      <p:boldItalic r:id="rId70"/>
    </p:embeddedFont>
    <p:embeddedFont>
      <p:font typeface="Comfortaa"/>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Thin-bold.fntdata"/><Relationship Id="rId47" Type="http://schemas.openxmlformats.org/officeDocument/2006/relationships/font" Target="fonts/RobotoThin-regular.fntdata"/><Relationship Id="rId49" Type="http://schemas.openxmlformats.org/officeDocument/2006/relationships/font" Target="fonts/RobotoThin-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Comfortaa-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Comfortaa-regular.fntdata"/><Relationship Id="rId70" Type="http://schemas.openxmlformats.org/officeDocument/2006/relationships/font" Target="fonts/RobotoMon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5.xml"/><Relationship Id="rId64" Type="http://schemas.openxmlformats.org/officeDocument/2006/relationships/font" Target="fonts/RobotoLight-bold.fntdata"/><Relationship Id="rId63" Type="http://schemas.openxmlformats.org/officeDocument/2006/relationships/font" Target="fonts/RobotoLight-regular.fntdata"/><Relationship Id="rId22" Type="http://schemas.openxmlformats.org/officeDocument/2006/relationships/slide" Target="slides/slide17.xml"/><Relationship Id="rId66" Type="http://schemas.openxmlformats.org/officeDocument/2006/relationships/font" Target="fonts/RobotoLight-boldItalic.fntdata"/><Relationship Id="rId21" Type="http://schemas.openxmlformats.org/officeDocument/2006/relationships/slide" Target="slides/slide16.xml"/><Relationship Id="rId65" Type="http://schemas.openxmlformats.org/officeDocument/2006/relationships/font" Target="fonts/RobotoLight-italic.fntdata"/><Relationship Id="rId24" Type="http://schemas.openxmlformats.org/officeDocument/2006/relationships/slide" Target="slides/slide19.xml"/><Relationship Id="rId68" Type="http://schemas.openxmlformats.org/officeDocument/2006/relationships/font" Target="fonts/RobotoMono-bold.fntdata"/><Relationship Id="rId23" Type="http://schemas.openxmlformats.org/officeDocument/2006/relationships/slide" Target="slides/slide18.xml"/><Relationship Id="rId67" Type="http://schemas.openxmlformats.org/officeDocument/2006/relationships/font" Target="fonts/RobotoMono-regular.fntdata"/><Relationship Id="rId60" Type="http://schemas.openxmlformats.org/officeDocument/2006/relationships/font" Target="fonts/Nuni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regular.fntdata"/><Relationship Id="rId50" Type="http://schemas.openxmlformats.org/officeDocument/2006/relationships/font" Target="fonts/RobotoThin-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font" Target="fonts/RobotoMedium-boldItalic.fntdata"/><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Nunito-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9" name="Shape 2099"/>
        <p:cNvGrpSpPr/>
        <p:nvPr/>
      </p:nvGrpSpPr>
      <p:grpSpPr>
        <a:xfrm>
          <a:off x="0" y="0"/>
          <a:ext cx="0" cy="0"/>
          <a:chOff x="0" y="0"/>
          <a:chExt cx="0" cy="0"/>
        </a:xfrm>
      </p:grpSpPr>
      <p:sp>
        <p:nvSpPr>
          <p:cNvPr id="2100" name="Google Shape;2100;g59d63fdb6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59d63fdb6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0" name="Shape 2110"/>
        <p:cNvGrpSpPr/>
        <p:nvPr/>
      </p:nvGrpSpPr>
      <p:grpSpPr>
        <a:xfrm>
          <a:off x="0" y="0"/>
          <a:ext cx="0" cy="0"/>
          <a:chOff x="0" y="0"/>
          <a:chExt cx="0" cy="0"/>
        </a:xfrm>
      </p:grpSpPr>
      <p:sp>
        <p:nvSpPr>
          <p:cNvPr id="2111" name="Google Shape;2111;g59d63fdb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59d63fdb6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rPr>
              <a:t>Cover each step in more detail:</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Determine Assessment Scope: Listing the assets under consideration, determining their value and then, defining objectives for your threat modeling assessment.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Asset Value is the monetary worth of a given asset. For assets like web applications, asset value should represent how much revenue and/or profit the asset generates.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An objective is the metrics that the business wants to achieve, such as reducing the incidence of DoS attacks against its servers.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Identify Threat Agents: A threat agent is a person or group that can realize a threat, </a:t>
            </a:r>
            <a:r>
              <a:rPr i="1" lang="en" sz="1200">
                <a:solidFill>
                  <a:srgbClr val="24292E"/>
                </a:solidFill>
              </a:rPr>
              <a:t>whether or not</a:t>
            </a:r>
            <a:r>
              <a:rPr lang="en" sz="1200">
                <a:solidFill>
                  <a:srgbClr val="24292E"/>
                </a:solidFill>
              </a:rPr>
              <a:t> they are malicious. Examples include APTs (Advanced Persistent Threats), script kiddies, employees who open phishing emails, and even incompetent users who break configurations on company computers.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Identify Possible Attacks: Next, you identify the attacks that each threat agent is likely to perform, based on how much skill and funding they have.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Identify Exploitable Vulnerabilities: Identify ways for data to enter and exit the system. For example, a web application takes information in from users, and sends information back out in response to requests. Consider ways attackers might exploit these points of ingress/egress (entry/exit).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Rank/Prioritize Risks: Rank which potential attacks are most severe and most likely to occur.</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Mitigate Risks: Determine ways to mitigate the most serious risks you identified.</a:t>
            </a:r>
            <a:endParaRPr sz="1200">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4" name="Shape 2124"/>
        <p:cNvGrpSpPr/>
        <p:nvPr/>
      </p:nvGrpSpPr>
      <p:grpSpPr>
        <a:xfrm>
          <a:off x="0" y="0"/>
          <a:ext cx="0" cy="0"/>
          <a:chOff x="0" y="0"/>
          <a:chExt cx="0" cy="0"/>
        </a:xfrm>
      </p:grpSpPr>
      <p:sp>
        <p:nvSpPr>
          <p:cNvPr id="2125" name="Google Shape;2125;g59d63fdb6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59d63fdb6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3" name="Shape 2133"/>
        <p:cNvGrpSpPr/>
        <p:nvPr/>
      </p:nvGrpSpPr>
      <p:grpSpPr>
        <a:xfrm>
          <a:off x="0" y="0"/>
          <a:ext cx="0" cy="0"/>
          <a:chOff x="0" y="0"/>
          <a:chExt cx="0" cy="0"/>
        </a:xfrm>
      </p:grpSpPr>
      <p:sp>
        <p:nvSpPr>
          <p:cNvPr id="2134" name="Google Shape;2134;g59d63fdb6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59d63fdb6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3" name="Shape 2143"/>
        <p:cNvGrpSpPr/>
        <p:nvPr/>
      </p:nvGrpSpPr>
      <p:grpSpPr>
        <a:xfrm>
          <a:off x="0" y="0"/>
          <a:ext cx="0" cy="0"/>
          <a:chOff x="0" y="0"/>
          <a:chExt cx="0" cy="0"/>
        </a:xfrm>
      </p:grpSpPr>
      <p:sp>
        <p:nvSpPr>
          <p:cNvPr id="2144" name="Google Shape;2144;g59d63fdb6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59d63fdb6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2" name="Shape 2152"/>
        <p:cNvGrpSpPr/>
        <p:nvPr/>
      </p:nvGrpSpPr>
      <p:grpSpPr>
        <a:xfrm>
          <a:off x="0" y="0"/>
          <a:ext cx="0" cy="0"/>
          <a:chOff x="0" y="0"/>
          <a:chExt cx="0" cy="0"/>
        </a:xfrm>
      </p:grpSpPr>
      <p:sp>
        <p:nvSpPr>
          <p:cNvPr id="2153" name="Google Shape;2153;g59d63fdb6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59d63fdb6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1" name="Shape 2161"/>
        <p:cNvGrpSpPr/>
        <p:nvPr/>
      </p:nvGrpSpPr>
      <p:grpSpPr>
        <a:xfrm>
          <a:off x="0" y="0"/>
          <a:ext cx="0" cy="0"/>
          <a:chOff x="0" y="0"/>
          <a:chExt cx="0" cy="0"/>
        </a:xfrm>
      </p:grpSpPr>
      <p:sp>
        <p:nvSpPr>
          <p:cNvPr id="2162" name="Google Shape;2162;g4d29846fc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4d29846fc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9" name="Shape 2169"/>
        <p:cNvGrpSpPr/>
        <p:nvPr/>
      </p:nvGrpSpPr>
      <p:grpSpPr>
        <a:xfrm>
          <a:off x="0" y="0"/>
          <a:ext cx="0" cy="0"/>
          <a:chOff x="0" y="0"/>
          <a:chExt cx="0" cy="0"/>
        </a:xfrm>
      </p:grpSpPr>
      <p:sp>
        <p:nvSpPr>
          <p:cNvPr id="2170" name="Google Shape;2170;g4d29846fc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4d29846fc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6" name="Shape 2176"/>
        <p:cNvGrpSpPr/>
        <p:nvPr/>
      </p:nvGrpSpPr>
      <p:grpSpPr>
        <a:xfrm>
          <a:off x="0" y="0"/>
          <a:ext cx="0" cy="0"/>
          <a:chOff x="0" y="0"/>
          <a:chExt cx="0" cy="0"/>
        </a:xfrm>
      </p:grpSpPr>
      <p:sp>
        <p:nvSpPr>
          <p:cNvPr id="2177" name="Google Shape;2177;g59d63fdb6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59d63fdb6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4" name="Shape 2184"/>
        <p:cNvGrpSpPr/>
        <p:nvPr/>
      </p:nvGrpSpPr>
      <p:grpSpPr>
        <a:xfrm>
          <a:off x="0" y="0"/>
          <a:ext cx="0" cy="0"/>
          <a:chOff x="0" y="0"/>
          <a:chExt cx="0" cy="0"/>
        </a:xfrm>
      </p:grpSpPr>
      <p:sp>
        <p:nvSpPr>
          <p:cNvPr id="2185" name="Google Shape;2185;g59d63fdb6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59d63fdb6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3" name="Shape 2193"/>
        <p:cNvGrpSpPr/>
        <p:nvPr/>
      </p:nvGrpSpPr>
      <p:grpSpPr>
        <a:xfrm>
          <a:off x="0" y="0"/>
          <a:ext cx="0" cy="0"/>
          <a:chOff x="0" y="0"/>
          <a:chExt cx="0" cy="0"/>
        </a:xfrm>
      </p:grpSpPr>
      <p:sp>
        <p:nvSpPr>
          <p:cNvPr id="2194" name="Google Shape;2194;g59d63fdb6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59d63fdb6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4" name="Shape 2204"/>
        <p:cNvGrpSpPr/>
        <p:nvPr/>
      </p:nvGrpSpPr>
      <p:grpSpPr>
        <a:xfrm>
          <a:off x="0" y="0"/>
          <a:ext cx="0" cy="0"/>
          <a:chOff x="0" y="0"/>
          <a:chExt cx="0" cy="0"/>
        </a:xfrm>
      </p:grpSpPr>
      <p:sp>
        <p:nvSpPr>
          <p:cNvPr id="2205" name="Google Shape;2205;g59d63fdb6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59d63fdb6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4" name="Shape 2214"/>
        <p:cNvGrpSpPr/>
        <p:nvPr/>
      </p:nvGrpSpPr>
      <p:grpSpPr>
        <a:xfrm>
          <a:off x="0" y="0"/>
          <a:ext cx="0" cy="0"/>
          <a:chOff x="0" y="0"/>
          <a:chExt cx="0" cy="0"/>
        </a:xfrm>
      </p:grpSpPr>
      <p:sp>
        <p:nvSpPr>
          <p:cNvPr id="2215" name="Google Shape;2215;g59d63fdb6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59d63fdb6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5" name="Shape 2225"/>
        <p:cNvGrpSpPr/>
        <p:nvPr/>
      </p:nvGrpSpPr>
      <p:grpSpPr>
        <a:xfrm>
          <a:off x="0" y="0"/>
          <a:ext cx="0" cy="0"/>
          <a:chOff x="0" y="0"/>
          <a:chExt cx="0" cy="0"/>
        </a:xfrm>
      </p:grpSpPr>
      <p:sp>
        <p:nvSpPr>
          <p:cNvPr id="2226" name="Google Shape;2226;g59d63fdb6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59d63fdb6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5" name="Shape 2235"/>
        <p:cNvGrpSpPr/>
        <p:nvPr/>
      </p:nvGrpSpPr>
      <p:grpSpPr>
        <a:xfrm>
          <a:off x="0" y="0"/>
          <a:ext cx="0" cy="0"/>
          <a:chOff x="0" y="0"/>
          <a:chExt cx="0" cy="0"/>
        </a:xfrm>
      </p:grpSpPr>
      <p:sp>
        <p:nvSpPr>
          <p:cNvPr id="2236" name="Google Shape;2236;g59d63fdb6b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59d63fdb6b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g59d63fdb6b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59d63fdb6b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7" name="Shape 2257"/>
        <p:cNvGrpSpPr/>
        <p:nvPr/>
      </p:nvGrpSpPr>
      <p:grpSpPr>
        <a:xfrm>
          <a:off x="0" y="0"/>
          <a:ext cx="0" cy="0"/>
          <a:chOff x="0" y="0"/>
          <a:chExt cx="0" cy="0"/>
        </a:xfrm>
      </p:grpSpPr>
      <p:sp>
        <p:nvSpPr>
          <p:cNvPr id="2258" name="Google Shape;2258;g59d63fdb6b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59d63fdb6b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3" name="Shape 2273"/>
        <p:cNvGrpSpPr/>
        <p:nvPr/>
      </p:nvGrpSpPr>
      <p:grpSpPr>
        <a:xfrm>
          <a:off x="0" y="0"/>
          <a:ext cx="0" cy="0"/>
          <a:chOff x="0" y="0"/>
          <a:chExt cx="0" cy="0"/>
        </a:xfrm>
      </p:grpSpPr>
      <p:sp>
        <p:nvSpPr>
          <p:cNvPr id="2274" name="Google Shape;2274;g59d63fdb6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59d63fdb6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2" name="Shape 2282"/>
        <p:cNvGrpSpPr/>
        <p:nvPr/>
      </p:nvGrpSpPr>
      <p:grpSpPr>
        <a:xfrm>
          <a:off x="0" y="0"/>
          <a:ext cx="0" cy="0"/>
          <a:chOff x="0" y="0"/>
          <a:chExt cx="0" cy="0"/>
        </a:xfrm>
      </p:grpSpPr>
      <p:sp>
        <p:nvSpPr>
          <p:cNvPr id="2283" name="Google Shape;2283;g59d63fdb6b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59d63fdb6b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8" name="Shape 2298"/>
        <p:cNvGrpSpPr/>
        <p:nvPr/>
      </p:nvGrpSpPr>
      <p:grpSpPr>
        <a:xfrm>
          <a:off x="0" y="0"/>
          <a:ext cx="0" cy="0"/>
          <a:chOff x="0" y="0"/>
          <a:chExt cx="0" cy="0"/>
        </a:xfrm>
      </p:grpSpPr>
      <p:sp>
        <p:nvSpPr>
          <p:cNvPr id="2299" name="Google Shape;2299;g59d63fdb6b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59d63fdb6b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3" name="Shape 2043"/>
        <p:cNvGrpSpPr/>
        <p:nvPr/>
      </p:nvGrpSpPr>
      <p:grpSpPr>
        <a:xfrm>
          <a:off x="0" y="0"/>
          <a:ext cx="0" cy="0"/>
          <a:chOff x="0" y="0"/>
          <a:chExt cx="0" cy="0"/>
        </a:xfrm>
      </p:grpSpPr>
      <p:sp>
        <p:nvSpPr>
          <p:cNvPr id="2044" name="Google Shape;2044;g529ced8e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529ced8e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5" name="Shape 2305"/>
        <p:cNvGrpSpPr/>
        <p:nvPr/>
      </p:nvGrpSpPr>
      <p:grpSpPr>
        <a:xfrm>
          <a:off x="0" y="0"/>
          <a:ext cx="0" cy="0"/>
          <a:chOff x="0" y="0"/>
          <a:chExt cx="0" cy="0"/>
        </a:xfrm>
      </p:grpSpPr>
      <p:sp>
        <p:nvSpPr>
          <p:cNvPr id="2306" name="Google Shape;2306;g59d63fdb6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59d63fdb6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2" name="Shape 2312"/>
        <p:cNvGrpSpPr/>
        <p:nvPr/>
      </p:nvGrpSpPr>
      <p:grpSpPr>
        <a:xfrm>
          <a:off x="0" y="0"/>
          <a:ext cx="0" cy="0"/>
          <a:chOff x="0" y="0"/>
          <a:chExt cx="0" cy="0"/>
        </a:xfrm>
      </p:grpSpPr>
      <p:sp>
        <p:nvSpPr>
          <p:cNvPr id="2313" name="Google Shape;2313;g59d63fdb6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59d63fdb6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9" name="Shape 2319"/>
        <p:cNvGrpSpPr/>
        <p:nvPr/>
      </p:nvGrpSpPr>
      <p:grpSpPr>
        <a:xfrm>
          <a:off x="0" y="0"/>
          <a:ext cx="0" cy="0"/>
          <a:chOff x="0" y="0"/>
          <a:chExt cx="0" cy="0"/>
        </a:xfrm>
      </p:grpSpPr>
      <p:sp>
        <p:nvSpPr>
          <p:cNvPr id="2320" name="Google Shape;2320;g59d63fdb6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59d63fdb6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7" name="Shape 2327"/>
        <p:cNvGrpSpPr/>
        <p:nvPr/>
      </p:nvGrpSpPr>
      <p:grpSpPr>
        <a:xfrm>
          <a:off x="0" y="0"/>
          <a:ext cx="0" cy="0"/>
          <a:chOff x="0" y="0"/>
          <a:chExt cx="0" cy="0"/>
        </a:xfrm>
      </p:grpSpPr>
      <p:sp>
        <p:nvSpPr>
          <p:cNvPr id="2328" name="Google Shape;2328;g59d63fdb6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59d63fdb6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4" name="Shape 2334"/>
        <p:cNvGrpSpPr/>
        <p:nvPr/>
      </p:nvGrpSpPr>
      <p:grpSpPr>
        <a:xfrm>
          <a:off x="0" y="0"/>
          <a:ext cx="0" cy="0"/>
          <a:chOff x="0" y="0"/>
          <a:chExt cx="0" cy="0"/>
        </a:xfrm>
      </p:grpSpPr>
      <p:sp>
        <p:nvSpPr>
          <p:cNvPr id="2335" name="Google Shape;2335;g59d63fdb6b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59d63fdb6b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2" name="Shape 2342"/>
        <p:cNvGrpSpPr/>
        <p:nvPr/>
      </p:nvGrpSpPr>
      <p:grpSpPr>
        <a:xfrm>
          <a:off x="0" y="0"/>
          <a:ext cx="0" cy="0"/>
          <a:chOff x="0" y="0"/>
          <a:chExt cx="0" cy="0"/>
        </a:xfrm>
      </p:grpSpPr>
      <p:sp>
        <p:nvSpPr>
          <p:cNvPr id="2343" name="Google Shape;2343;g59d63fdb6b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59d63fdb6b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9" name="Shape 2349"/>
        <p:cNvGrpSpPr/>
        <p:nvPr/>
      </p:nvGrpSpPr>
      <p:grpSpPr>
        <a:xfrm>
          <a:off x="0" y="0"/>
          <a:ext cx="0" cy="0"/>
          <a:chOff x="0" y="0"/>
          <a:chExt cx="0" cy="0"/>
        </a:xfrm>
      </p:grpSpPr>
      <p:sp>
        <p:nvSpPr>
          <p:cNvPr id="2350" name="Google Shape;2350;g59d63fdb6b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59d63fdb6b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1" name="Shape 2361"/>
        <p:cNvGrpSpPr/>
        <p:nvPr/>
      </p:nvGrpSpPr>
      <p:grpSpPr>
        <a:xfrm>
          <a:off x="0" y="0"/>
          <a:ext cx="0" cy="0"/>
          <a:chOff x="0" y="0"/>
          <a:chExt cx="0" cy="0"/>
        </a:xfrm>
      </p:grpSpPr>
      <p:sp>
        <p:nvSpPr>
          <p:cNvPr id="2362" name="Google Shape;2362;g59d63fdb6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59d63fdb6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0" name="Shape 2370"/>
        <p:cNvGrpSpPr/>
        <p:nvPr/>
      </p:nvGrpSpPr>
      <p:grpSpPr>
        <a:xfrm>
          <a:off x="0" y="0"/>
          <a:ext cx="0" cy="0"/>
          <a:chOff x="0" y="0"/>
          <a:chExt cx="0" cy="0"/>
        </a:xfrm>
      </p:grpSpPr>
      <p:sp>
        <p:nvSpPr>
          <p:cNvPr id="2371" name="Google Shape;2371;g59d63fdb6b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59d63fdb6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n" sz="1200">
                <a:solidFill>
                  <a:srgbClr val="24292E"/>
                </a:solidFill>
              </a:rPr>
              <a:t>Required Control Type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Since this problem must be fixed immediately, LifeNotes must implement a corrective control. They should also implement protective controls to prevent the issue from reoccurring.</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They can accomplish this with either administrative or technical controls.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Required Control Strength</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corrective control must completely resolve the issue, since the bug means LifeNotes is in violation of the law.</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protective control(s) must completely prevent this issue from reoccurring, for the same reason.</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Control: LifeNotes can implement the following example controls: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As a corrective control, they can redeploy the older version of the application, which did not have this issue.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As an administrative preventive control, they can require doctors to transfer records to the target hospital, and then have the hospital pass those records on to the specific doctor who needs them.</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As a technical preventive control, they can require doctors to provide a password to log in, and also provide their Employee ID to load a specific patient's records. This is two-factor authentication.</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Cost of Implementation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Rolling back to an older version of the application is low cost, as it simply requires redeploying an older version of the application.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Changing the way doctors and hospitals communicate data to one another has high cost. This requires both that their clients to change their processes, and that LifeNotes change the way their application works.</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Implementing two-factor authentication is medium cost. It requires that the engineering team implement a new feature, and that doctors learn a new workflow. However, this is an acceptable amount of work for both doctors and developers, as this control the issue entirely.</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Time to Implementation</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Rolling back to an older version of the application should take less than a day.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administrative control would take months to implement.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Implementing two-factor authentication probably takes about a quarter (obviously, this varies by company).</a:t>
            </a:r>
            <a:endParaRPr sz="1200">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3" name="Shape 2383"/>
        <p:cNvGrpSpPr/>
        <p:nvPr/>
      </p:nvGrpSpPr>
      <p:grpSpPr>
        <a:xfrm>
          <a:off x="0" y="0"/>
          <a:ext cx="0" cy="0"/>
          <a:chOff x="0" y="0"/>
          <a:chExt cx="0" cy="0"/>
        </a:xfrm>
      </p:grpSpPr>
      <p:sp>
        <p:nvSpPr>
          <p:cNvPr id="2384" name="Google Shape;2384;g59d63fdb6b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59d63fdb6b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Google Shape;2052;g59d63fd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59d63fdb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1" name="Shape 2391"/>
        <p:cNvGrpSpPr/>
        <p:nvPr/>
      </p:nvGrpSpPr>
      <p:grpSpPr>
        <a:xfrm>
          <a:off x="0" y="0"/>
          <a:ext cx="0" cy="0"/>
          <a:chOff x="0" y="0"/>
          <a:chExt cx="0" cy="0"/>
        </a:xfrm>
      </p:grpSpPr>
      <p:sp>
        <p:nvSpPr>
          <p:cNvPr id="2392" name="Google Shape;2392;g59d63fdb6b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59d63fdb6b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8" name="Shape 2398"/>
        <p:cNvGrpSpPr/>
        <p:nvPr/>
      </p:nvGrpSpPr>
      <p:grpSpPr>
        <a:xfrm>
          <a:off x="0" y="0"/>
          <a:ext cx="0" cy="0"/>
          <a:chOff x="0" y="0"/>
          <a:chExt cx="0" cy="0"/>
        </a:xfrm>
      </p:grpSpPr>
      <p:sp>
        <p:nvSpPr>
          <p:cNvPr id="2399" name="Google Shape;2399;g590bce65c3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590bce65c3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8" name="Shape 2058"/>
        <p:cNvGrpSpPr/>
        <p:nvPr/>
      </p:nvGrpSpPr>
      <p:grpSpPr>
        <a:xfrm>
          <a:off x="0" y="0"/>
          <a:ext cx="0" cy="0"/>
          <a:chOff x="0" y="0"/>
          <a:chExt cx="0" cy="0"/>
        </a:xfrm>
      </p:grpSpPr>
      <p:sp>
        <p:nvSpPr>
          <p:cNvPr id="2059" name="Google Shape;2059;g59d63fdb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59d63fdb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59d63fdb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59d63fdb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Google Shape;2073;g59d63fdb6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59d63fdb6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9" name="Shape 2079"/>
        <p:cNvGrpSpPr/>
        <p:nvPr/>
      </p:nvGrpSpPr>
      <p:grpSpPr>
        <a:xfrm>
          <a:off x="0" y="0"/>
          <a:ext cx="0" cy="0"/>
          <a:chOff x="0" y="0"/>
          <a:chExt cx="0" cy="0"/>
        </a:xfrm>
      </p:grpSpPr>
      <p:sp>
        <p:nvSpPr>
          <p:cNvPr id="2080" name="Google Shape;2080;g59d63fdb6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59d63fdb6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7" name="Shape 2087"/>
        <p:cNvGrpSpPr/>
        <p:nvPr/>
      </p:nvGrpSpPr>
      <p:grpSpPr>
        <a:xfrm>
          <a:off x="0" y="0"/>
          <a:ext cx="0" cy="0"/>
          <a:chOff x="0" y="0"/>
          <a:chExt cx="0" cy="0"/>
        </a:xfrm>
      </p:grpSpPr>
      <p:sp>
        <p:nvSpPr>
          <p:cNvPr id="2088" name="Google Shape;2088;g59d63fdb6b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59d63fdb6b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6.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48.png"/><Relationship Id="rId6"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51.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58.png"/><Relationship Id="rId4" Type="http://schemas.openxmlformats.org/officeDocument/2006/relationships/image" Target="../media/image52.png"/><Relationship Id="rId5"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6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4.png"/><Relationship Id="rId4" Type="http://schemas.openxmlformats.org/officeDocument/2006/relationships/image" Target="../media/image62.png"/><Relationship Id="rId5" Type="http://schemas.openxmlformats.org/officeDocument/2006/relationships/image" Target="../media/image76.png"/><Relationship Id="rId6" Type="http://schemas.openxmlformats.org/officeDocument/2006/relationships/image" Target="../media/image70.png"/><Relationship Id="rId7" Type="http://schemas.openxmlformats.org/officeDocument/2006/relationships/image" Target="../media/image6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59.png"/><Relationship Id="rId4" Type="http://schemas.openxmlformats.org/officeDocument/2006/relationships/image" Target="../media/image67.png"/><Relationship Id="rId5" Type="http://schemas.openxmlformats.org/officeDocument/2006/relationships/image" Target="../media/image6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6.png"/><Relationship Id="rId4" Type="http://schemas.openxmlformats.org/officeDocument/2006/relationships/image" Target="../media/image82.png"/><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71.png"/><Relationship Id="rId8" Type="http://schemas.openxmlformats.org/officeDocument/2006/relationships/image" Target="../media/image7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73.png"/><Relationship Id="rId7" Type="http://schemas.openxmlformats.org/officeDocument/2006/relationships/image" Target="../media/image79.png"/><Relationship Id="rId8" Type="http://schemas.openxmlformats.org/officeDocument/2006/relationships/image" Target="../media/image7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81.png"/><Relationship Id="rId4" Type="http://schemas.openxmlformats.org/officeDocument/2006/relationships/image" Target="../media/image86.png"/><Relationship Id="rId5" Type="http://schemas.openxmlformats.org/officeDocument/2006/relationships/image" Target="../media/image74.png"/><Relationship Id="rId6" Type="http://schemas.openxmlformats.org/officeDocument/2006/relationships/image" Target="../media/image8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85.png"/><Relationship Id="rId4" Type="http://schemas.openxmlformats.org/officeDocument/2006/relationships/image" Target="../media/image83.png"/><Relationship Id="rId9" Type="http://schemas.openxmlformats.org/officeDocument/2006/relationships/image" Target="../media/image87.png"/><Relationship Id="rId5" Type="http://schemas.openxmlformats.org/officeDocument/2006/relationships/image" Target="../media/image92.png"/><Relationship Id="rId6" Type="http://schemas.openxmlformats.org/officeDocument/2006/relationships/image" Target="../media/image89.png"/><Relationship Id="rId7" Type="http://schemas.openxmlformats.org/officeDocument/2006/relationships/image" Target="../media/image93.png"/><Relationship Id="rId8" Type="http://schemas.openxmlformats.org/officeDocument/2006/relationships/image" Target="../media/image8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image" Target="../media/image94.png"/><Relationship Id="rId4" Type="http://schemas.openxmlformats.org/officeDocument/2006/relationships/image" Target="../media/image96.png"/><Relationship Id="rId9" Type="http://schemas.openxmlformats.org/officeDocument/2006/relationships/image" Target="../media/image91.png"/><Relationship Id="rId5" Type="http://schemas.openxmlformats.org/officeDocument/2006/relationships/image" Target="../media/image97.png"/><Relationship Id="rId6" Type="http://schemas.openxmlformats.org/officeDocument/2006/relationships/image" Target="../media/image100.png"/><Relationship Id="rId7" Type="http://schemas.openxmlformats.org/officeDocument/2006/relationships/image" Target="../media/image90.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5.png"/><Relationship Id="rId3" Type="http://schemas.openxmlformats.org/officeDocument/2006/relationships/image" Target="../media/image10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0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4.png"/><Relationship Id="rId4" Type="http://schemas.openxmlformats.org/officeDocument/2006/relationships/image" Target="../media/image10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4.png"/><Relationship Id="rId4" Type="http://schemas.openxmlformats.org/officeDocument/2006/relationships/image" Target="../media/image1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4.png"/><Relationship Id="rId4" Type="http://schemas.openxmlformats.org/officeDocument/2006/relationships/image" Target="../media/image10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4.png"/><Relationship Id="rId4" Type="http://schemas.openxmlformats.org/officeDocument/2006/relationships/image" Target="../media/image12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0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16.png"/><Relationship Id="rId4" Type="http://schemas.openxmlformats.org/officeDocument/2006/relationships/image" Target="../media/image1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16.png"/><Relationship Id="rId4" Type="http://schemas.openxmlformats.org/officeDocument/2006/relationships/image" Target="../media/image14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36.png"/><Relationship Id="rId4" Type="http://schemas.openxmlformats.org/officeDocument/2006/relationships/image" Target="../media/image1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18.png"/><Relationship Id="rId4" Type="http://schemas.openxmlformats.org/officeDocument/2006/relationships/image" Target="../media/image12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22.png"/><Relationship Id="rId4" Type="http://schemas.openxmlformats.org/officeDocument/2006/relationships/image" Target="../media/image1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25.png"/><Relationship Id="rId4" Type="http://schemas.openxmlformats.org/officeDocument/2006/relationships/image" Target="../media/image128.png"/><Relationship Id="rId5" Type="http://schemas.openxmlformats.org/officeDocument/2006/relationships/image" Target="../media/image13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32.png"/><Relationship Id="rId4" Type="http://schemas.openxmlformats.org/officeDocument/2006/relationships/image" Target="../media/image138.png"/><Relationship Id="rId5" Type="http://schemas.openxmlformats.org/officeDocument/2006/relationships/image" Target="../media/image13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 Id="rId3" Type="http://schemas.openxmlformats.org/officeDocument/2006/relationships/image" Target="../media/image134.png"/><Relationship Id="rId4" Type="http://schemas.openxmlformats.org/officeDocument/2006/relationships/image" Target="../media/image129.png"/><Relationship Id="rId5" Type="http://schemas.openxmlformats.org/officeDocument/2006/relationships/image" Target="../media/image137.png"/><Relationship Id="rId6" Type="http://schemas.openxmlformats.org/officeDocument/2006/relationships/image" Target="../media/image13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 Id="rId3" Type="http://schemas.openxmlformats.org/officeDocument/2006/relationships/image" Target="../media/image144.png"/><Relationship Id="rId4" Type="http://schemas.openxmlformats.org/officeDocument/2006/relationships/image" Target="../media/image129.png"/><Relationship Id="rId5" Type="http://schemas.openxmlformats.org/officeDocument/2006/relationships/image" Target="../media/image140.png"/><Relationship Id="rId6" Type="http://schemas.openxmlformats.org/officeDocument/2006/relationships/image" Target="../media/image13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 Id="rId3" Type="http://schemas.openxmlformats.org/officeDocument/2006/relationships/image" Target="../media/image150.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 Id="rId3" Type="http://schemas.openxmlformats.org/officeDocument/2006/relationships/image" Target="../media/image153.png"/><Relationship Id="rId4" Type="http://schemas.openxmlformats.org/officeDocument/2006/relationships/image" Target="../media/image151.png"/><Relationship Id="rId5" Type="http://schemas.openxmlformats.org/officeDocument/2006/relationships/image" Target="../media/image15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image" Target="../media/image162.png"/><Relationship Id="rId7" Type="http://schemas.openxmlformats.org/officeDocument/2006/relationships/image" Target="../media/image16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 Id="rId3" Type="http://schemas.openxmlformats.org/officeDocument/2006/relationships/image" Target="../media/image164.png"/><Relationship Id="rId4" Type="http://schemas.openxmlformats.org/officeDocument/2006/relationships/image" Target="../media/image167.png"/><Relationship Id="rId5" Type="http://schemas.openxmlformats.org/officeDocument/2006/relationships/image" Target="../media/image166.png"/><Relationship Id="rId6" Type="http://schemas.openxmlformats.org/officeDocument/2006/relationships/image" Target="../media/image168.png"/><Relationship Id="rId7" Type="http://schemas.openxmlformats.org/officeDocument/2006/relationships/image" Target="../media/image16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7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 Id="rId3" Type="http://schemas.openxmlformats.org/officeDocument/2006/relationships/image" Target="../media/image175.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image" Target="../media/image180.png"/><Relationship Id="rId7" Type="http://schemas.openxmlformats.org/officeDocument/2006/relationships/image" Target="../media/image183.png"/><Relationship Id="rId8" Type="http://schemas.openxmlformats.org/officeDocument/2006/relationships/image" Target="../media/image17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9.png"/><Relationship Id="rId3" Type="http://schemas.openxmlformats.org/officeDocument/2006/relationships/image" Target="../media/image176.png"/><Relationship Id="rId4" Type="http://schemas.openxmlformats.org/officeDocument/2006/relationships/image" Target="../media/image184.png"/><Relationship Id="rId5" Type="http://schemas.openxmlformats.org/officeDocument/2006/relationships/image" Target="../media/image181.png"/><Relationship Id="rId6" Type="http://schemas.openxmlformats.org/officeDocument/2006/relationships/image" Target="../media/image187.png"/><Relationship Id="rId7" Type="http://schemas.openxmlformats.org/officeDocument/2006/relationships/image" Target="../media/image190.png"/><Relationship Id="rId8" Type="http://schemas.openxmlformats.org/officeDocument/2006/relationships/image" Target="../media/image18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 Id="rId3" Type="http://schemas.openxmlformats.org/officeDocument/2006/relationships/image" Target="../media/image182.png"/><Relationship Id="rId4" Type="http://schemas.openxmlformats.org/officeDocument/2006/relationships/image" Target="../media/image185.png"/><Relationship Id="rId5" Type="http://schemas.openxmlformats.org/officeDocument/2006/relationships/image" Target="../media/image188.png"/><Relationship Id="rId6" Type="http://schemas.openxmlformats.org/officeDocument/2006/relationships/image" Target="../media/image19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7.png"/><Relationship Id="rId3" Type="http://schemas.openxmlformats.org/officeDocument/2006/relationships/image" Target="../media/image191.png"/><Relationship Id="rId4" Type="http://schemas.openxmlformats.org/officeDocument/2006/relationships/image" Target="../media/image193.png"/><Relationship Id="rId9" Type="http://schemas.openxmlformats.org/officeDocument/2006/relationships/image" Target="../media/image199.png"/><Relationship Id="rId5" Type="http://schemas.openxmlformats.org/officeDocument/2006/relationships/image" Target="../media/image196.png"/><Relationship Id="rId6" Type="http://schemas.openxmlformats.org/officeDocument/2006/relationships/image" Target="../media/image194.png"/><Relationship Id="rId7" Type="http://schemas.openxmlformats.org/officeDocument/2006/relationships/image" Target="../media/image198.png"/><Relationship Id="rId8" Type="http://schemas.openxmlformats.org/officeDocument/2006/relationships/image" Target="../media/image18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3.png"/><Relationship Id="rId3" Type="http://schemas.openxmlformats.org/officeDocument/2006/relationships/image" Target="../media/image192.png"/><Relationship Id="rId4" Type="http://schemas.openxmlformats.org/officeDocument/2006/relationships/image" Target="../media/image204.png"/><Relationship Id="rId9" Type="http://schemas.openxmlformats.org/officeDocument/2006/relationships/image" Target="../media/image205.png"/><Relationship Id="rId5" Type="http://schemas.openxmlformats.org/officeDocument/2006/relationships/image" Target="../media/image200.png"/><Relationship Id="rId6" Type="http://schemas.openxmlformats.org/officeDocument/2006/relationships/image" Target="../media/image202.png"/><Relationship Id="rId7" Type="http://schemas.openxmlformats.org/officeDocument/2006/relationships/image" Target="../media/image201.png"/><Relationship Id="rId8" Type="http://schemas.openxmlformats.org/officeDocument/2006/relationships/image" Target="../media/image20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 Id="rId3" Type="http://schemas.openxmlformats.org/officeDocument/2006/relationships/image" Target="../media/image20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2.png"/><Relationship Id="rId3" Type="http://schemas.openxmlformats.org/officeDocument/2006/relationships/image" Target="../media/image20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1.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20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20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 Id="rId3" Type="http://schemas.openxmlformats.org/officeDocument/2006/relationships/image" Target="../media/image211.jpg"/><Relationship Id="rId4" Type="http://schemas.openxmlformats.org/officeDocument/2006/relationships/image" Target="../media/image2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 Id="rId3" Type="http://schemas.openxmlformats.org/officeDocument/2006/relationships/image" Target="../media/image2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GRC Unit, </a:t>
            </a:r>
            <a:r>
              <a:rPr lang="en"/>
              <a:t>Day 2</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sz="2400"/>
              <a:t>Risk Management and Threat Modeling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2" name="Shape 2102"/>
        <p:cNvGrpSpPr/>
        <p:nvPr/>
      </p:nvGrpSpPr>
      <p:grpSpPr>
        <a:xfrm>
          <a:off x="0" y="0"/>
          <a:ext cx="0" cy="0"/>
          <a:chOff x="0" y="0"/>
          <a:chExt cx="0" cy="0"/>
        </a:xfrm>
      </p:grpSpPr>
      <p:sp>
        <p:nvSpPr>
          <p:cNvPr id="2103" name="Google Shape;2103;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Threat Modeling Methodologies</a:t>
            </a:r>
            <a:endParaRPr/>
          </a:p>
        </p:txBody>
      </p:sp>
      <p:sp>
        <p:nvSpPr>
          <p:cNvPr id="2104" name="Google Shape;2104;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highlight>
                  <a:srgbClr val="FFFFFF"/>
                </a:highlight>
              </a:rPr>
              <a:t>There are multiple approaches to threat modeling:</a:t>
            </a:r>
            <a:endParaRPr/>
          </a:p>
        </p:txBody>
      </p:sp>
      <p:sp>
        <p:nvSpPr>
          <p:cNvPr id="2105" name="Google Shape;2105;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6" name="Google Shape;2106;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7" name="Google Shape;2107;p112"/>
          <p:cNvSpPr txBox="1"/>
          <p:nvPr>
            <p:ph idx="3" type="body"/>
          </p:nvPr>
        </p:nvSpPr>
        <p:spPr>
          <a:xfrm>
            <a:off x="175" y="1268425"/>
            <a:ext cx="9144000" cy="3638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600">
                <a:highlight>
                  <a:srgbClr val="FFF2CC"/>
                </a:highlight>
              </a:rPr>
              <a:t>PASTA</a:t>
            </a:r>
            <a:r>
              <a:rPr lang="en" sz="1600">
                <a:highlight>
                  <a:srgbClr val="FFF2CC"/>
                </a:highlight>
              </a:rPr>
              <a:t>: </a:t>
            </a:r>
            <a:r>
              <a:rPr lang="en" sz="1600">
                <a:highlight>
                  <a:srgbClr val="FFF2CC"/>
                </a:highlight>
                <a:latin typeface="Roboto Medium"/>
                <a:ea typeface="Roboto Medium"/>
                <a:cs typeface="Roboto Medium"/>
                <a:sym typeface="Roboto Medium"/>
              </a:rPr>
              <a:t>the Process for Attack Simulation &amp; Threat Analysis.</a:t>
            </a:r>
            <a:r>
              <a:rPr lang="en" sz="1600">
                <a:highlight>
                  <a:srgbClr val="FFF2CC"/>
                </a:highlight>
              </a:rPr>
              <a:t> </a:t>
            </a:r>
            <a:endParaRPr sz="1600">
              <a:highlight>
                <a:srgbClr val="FFF2CC"/>
              </a:highlight>
            </a:endParaRPr>
          </a:p>
          <a:p>
            <a:pPr indent="0" lvl="0" marL="0" rtl="0" algn="l">
              <a:lnSpc>
                <a:spcPct val="115000"/>
              </a:lnSpc>
              <a:spcBef>
                <a:spcPts val="0"/>
              </a:spcBef>
              <a:spcAft>
                <a:spcPts val="0"/>
              </a:spcAft>
              <a:buNone/>
            </a:pPr>
            <a:r>
              <a:rPr lang="en" sz="1600"/>
              <a:t>It aims to align consideration of business objectives with technical requirements.</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300"/>
              </a:spcBef>
              <a:spcAft>
                <a:spcPts val="0"/>
              </a:spcAft>
              <a:buNone/>
            </a:pPr>
            <a:r>
              <a:rPr b="1" lang="en" sz="1600">
                <a:highlight>
                  <a:srgbClr val="FCE5CD"/>
                </a:highlight>
              </a:rPr>
              <a:t>STRIDE</a:t>
            </a:r>
            <a:r>
              <a:rPr lang="en" sz="1600">
                <a:highlight>
                  <a:srgbClr val="FCE5CD"/>
                </a:highlight>
              </a:rPr>
              <a:t>: </a:t>
            </a:r>
            <a:r>
              <a:rPr lang="en" sz="1600">
                <a:highlight>
                  <a:srgbClr val="FCE5CD"/>
                </a:highlight>
                <a:latin typeface="Roboto Medium"/>
                <a:ea typeface="Roboto Medium"/>
                <a:cs typeface="Roboto Medium"/>
                <a:sym typeface="Roboto Medium"/>
              </a:rPr>
              <a:t>the Spoofing, Tampering, Repudiation, Information disclosure, DoS (Denial of Service), Elevation of Privilege. </a:t>
            </a:r>
            <a:endParaRPr sz="1600">
              <a:highlight>
                <a:srgbClr val="FCE5CD"/>
              </a:highlight>
              <a:latin typeface="Roboto Medium"/>
              <a:ea typeface="Roboto Medium"/>
              <a:cs typeface="Roboto Medium"/>
              <a:sym typeface="Roboto Medium"/>
            </a:endParaRPr>
          </a:p>
          <a:p>
            <a:pPr indent="0" lvl="0" marL="0" rtl="0" algn="l">
              <a:lnSpc>
                <a:spcPct val="115000"/>
              </a:lnSpc>
              <a:spcBef>
                <a:spcPts val="300"/>
              </a:spcBef>
              <a:spcAft>
                <a:spcPts val="0"/>
              </a:spcAft>
              <a:buNone/>
            </a:pPr>
            <a:r>
              <a:rPr lang="en" sz="1600"/>
              <a:t>It focuses on identifying what can fail in the system being modeled.</a:t>
            </a:r>
            <a:endParaRPr sz="1600"/>
          </a:p>
          <a:p>
            <a:pPr indent="0" lvl="0" marL="0" rtl="0" algn="l">
              <a:lnSpc>
                <a:spcPct val="115000"/>
              </a:lnSpc>
              <a:spcBef>
                <a:spcPts val="300"/>
              </a:spcBef>
              <a:spcAft>
                <a:spcPts val="0"/>
              </a:spcAft>
              <a:buNone/>
            </a:pPr>
            <a:r>
              <a:t/>
            </a:r>
            <a:endParaRPr sz="1600"/>
          </a:p>
          <a:p>
            <a:pPr indent="0" lvl="0" marL="0" rtl="0" algn="l">
              <a:lnSpc>
                <a:spcPct val="115000"/>
              </a:lnSpc>
              <a:spcBef>
                <a:spcPts val="300"/>
              </a:spcBef>
              <a:spcAft>
                <a:spcPts val="0"/>
              </a:spcAft>
              <a:buNone/>
            </a:pPr>
            <a:r>
              <a:rPr b="1" lang="en" sz="1600">
                <a:highlight>
                  <a:srgbClr val="F4CCCC"/>
                </a:highlight>
              </a:rPr>
              <a:t>OWASP</a:t>
            </a:r>
            <a:r>
              <a:rPr lang="en" sz="1600">
                <a:highlight>
                  <a:srgbClr val="F4CCCC"/>
                </a:highlight>
              </a:rPr>
              <a:t>: </a:t>
            </a:r>
            <a:r>
              <a:rPr lang="en" sz="1600">
                <a:highlight>
                  <a:srgbClr val="F4CCCC"/>
                </a:highlight>
                <a:latin typeface="Roboto Medium"/>
                <a:ea typeface="Roboto Medium"/>
                <a:cs typeface="Roboto Medium"/>
                <a:sym typeface="Roboto Medium"/>
              </a:rPr>
              <a:t>the Open Web Application Security Project.</a:t>
            </a:r>
            <a:r>
              <a:rPr lang="en" sz="1600">
                <a:highlight>
                  <a:srgbClr val="F4CCCC"/>
                </a:highlight>
              </a:rPr>
              <a:t> </a:t>
            </a:r>
            <a:endParaRPr sz="1600">
              <a:highlight>
                <a:srgbClr val="F4CCCC"/>
              </a:highlight>
            </a:endParaRPr>
          </a:p>
          <a:p>
            <a:pPr indent="0" lvl="0" marL="0" rtl="0" algn="l">
              <a:lnSpc>
                <a:spcPct val="115000"/>
              </a:lnSpc>
              <a:spcBef>
                <a:spcPts val="300"/>
              </a:spcBef>
              <a:spcAft>
                <a:spcPts val="0"/>
              </a:spcAft>
              <a:buNone/>
            </a:pPr>
            <a:r>
              <a:rPr lang="en" sz="1600"/>
              <a:t>It focuses on identifying possible threats, prioritizing risks, and planning mitigation strategies. It is mainly applied to the analysis of applications, such as web or desktop apps.</a:t>
            </a:r>
            <a:endParaRPr sz="1600"/>
          </a:p>
          <a:p>
            <a:pPr indent="0" lvl="0" marL="0" rtl="0" algn="l">
              <a:spcBef>
                <a:spcPts val="0"/>
              </a:spcBef>
              <a:spcAft>
                <a:spcPts val="800"/>
              </a:spcAft>
              <a:buNone/>
            </a:pPr>
            <a:r>
              <a:t/>
            </a:r>
            <a:endParaRPr/>
          </a:p>
        </p:txBody>
      </p:sp>
      <p:pic>
        <p:nvPicPr>
          <p:cNvPr id="2108" name="Google Shape;2108;p112"/>
          <p:cNvPicPr preferRelativeResize="0"/>
          <p:nvPr/>
        </p:nvPicPr>
        <p:blipFill>
          <a:blip r:embed="rId3">
            <a:alphaModFix/>
          </a:blip>
          <a:stretch>
            <a:fillRect/>
          </a:stretch>
        </p:blipFill>
        <p:spPr>
          <a:xfrm>
            <a:off x="542525" y="4328825"/>
            <a:ext cx="533700" cy="533700"/>
          </a:xfrm>
          <a:prstGeom prst="rect">
            <a:avLst/>
          </a:prstGeom>
          <a:noFill/>
          <a:ln>
            <a:noFill/>
          </a:ln>
        </p:spPr>
      </p:pic>
      <p:sp>
        <p:nvSpPr>
          <p:cNvPr id="2109" name="Google Shape;2109;p112"/>
          <p:cNvSpPr txBox="1"/>
          <p:nvPr/>
        </p:nvSpPr>
        <p:spPr>
          <a:xfrm>
            <a:off x="1079100" y="4363750"/>
            <a:ext cx="76485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In class, we’ll focus on the OWASP process. </a:t>
            </a:r>
            <a:endParaRPr sz="1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3" name="Shape 2113"/>
        <p:cNvGrpSpPr/>
        <p:nvPr/>
      </p:nvGrpSpPr>
      <p:grpSpPr>
        <a:xfrm>
          <a:off x="0" y="0"/>
          <a:ext cx="0" cy="0"/>
          <a:chOff x="0" y="0"/>
          <a:chExt cx="0" cy="0"/>
        </a:xfrm>
      </p:grpSpPr>
      <p:sp>
        <p:nvSpPr>
          <p:cNvPr id="2114" name="Google Shape;2114;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OWASP</a:t>
            </a:r>
            <a:endParaRPr/>
          </a:p>
        </p:txBody>
      </p:sp>
      <p:sp>
        <p:nvSpPr>
          <p:cNvPr id="2115" name="Google Shape;2115;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OWASP Threat Modeling process consists of six steps:</a:t>
            </a:r>
            <a:endParaRPr/>
          </a:p>
        </p:txBody>
      </p:sp>
      <p:sp>
        <p:nvSpPr>
          <p:cNvPr id="2116" name="Google Shape;2116;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7" name="Google Shape;2117;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8" name="Google Shape;2118;p113"/>
          <p:cNvSpPr txBox="1"/>
          <p:nvPr>
            <p:ph idx="3" type="subTitle"/>
          </p:nvPr>
        </p:nvSpPr>
        <p:spPr>
          <a:xfrm>
            <a:off x="-12150" y="12746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Determine Assessment Scope</a:t>
            </a:r>
            <a:endParaRPr sz="1800"/>
          </a:p>
        </p:txBody>
      </p:sp>
      <p:sp>
        <p:nvSpPr>
          <p:cNvPr id="2119" name="Google Shape;2119;p113"/>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Identify </a:t>
            </a:r>
            <a:r>
              <a:rPr lang="en" sz="1800">
                <a:latin typeface="Roboto Medium"/>
                <a:ea typeface="Roboto Medium"/>
                <a:cs typeface="Roboto Medium"/>
                <a:sym typeface="Roboto Medium"/>
              </a:rPr>
              <a:t>Threat Agents</a:t>
            </a:r>
            <a:endParaRPr sz="1800">
              <a:latin typeface="Roboto Medium"/>
              <a:ea typeface="Roboto Medium"/>
              <a:cs typeface="Roboto Medium"/>
              <a:sym typeface="Roboto Medium"/>
            </a:endParaRPr>
          </a:p>
        </p:txBody>
      </p:sp>
      <p:sp>
        <p:nvSpPr>
          <p:cNvPr id="2120" name="Google Shape;2120;p113"/>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Identify Possible Attacks</a:t>
            </a:r>
            <a:endParaRPr sz="1800"/>
          </a:p>
        </p:txBody>
      </p:sp>
      <p:sp>
        <p:nvSpPr>
          <p:cNvPr id="2121" name="Google Shape;2121;p113"/>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Identify Exploitable Vulnerabilities</a:t>
            </a:r>
            <a:endParaRPr sz="1800"/>
          </a:p>
        </p:txBody>
      </p:sp>
      <p:sp>
        <p:nvSpPr>
          <p:cNvPr id="2122" name="Google Shape;2122;p113"/>
          <p:cNvSpPr txBox="1"/>
          <p:nvPr>
            <p:ph idx="7" type="subTitle"/>
          </p:nvPr>
        </p:nvSpPr>
        <p:spPr>
          <a:xfrm>
            <a:off x="12475" y="3622088"/>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Rank / Prioritize Risks</a:t>
            </a:r>
            <a:endParaRPr sz="1800"/>
          </a:p>
        </p:txBody>
      </p:sp>
      <p:sp>
        <p:nvSpPr>
          <p:cNvPr id="2123" name="Google Shape;2123;p113"/>
          <p:cNvSpPr txBox="1"/>
          <p:nvPr>
            <p:ph idx="8" type="subTitle"/>
          </p:nvPr>
        </p:nvSpPr>
        <p:spPr>
          <a:xfrm>
            <a:off x="12475" y="4236125"/>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Mitigate Risks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7" name="Shape 2127"/>
        <p:cNvGrpSpPr/>
        <p:nvPr/>
      </p:nvGrpSpPr>
      <p:grpSpPr>
        <a:xfrm>
          <a:off x="0" y="0"/>
          <a:ext cx="0" cy="0"/>
          <a:chOff x="0" y="0"/>
          <a:chExt cx="0" cy="0"/>
        </a:xfrm>
      </p:grpSpPr>
      <p:sp>
        <p:nvSpPr>
          <p:cNvPr id="2128" name="Google Shape;2128;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highlight>
                  <a:srgbClr val="CFE2F3"/>
                </a:highlight>
              </a:rPr>
              <a:t>Step 1: Determining Scope</a:t>
            </a:r>
            <a:endParaRPr>
              <a:highlight>
                <a:srgbClr val="CFE2F3"/>
              </a:highlight>
            </a:endParaRPr>
          </a:p>
        </p:txBody>
      </p:sp>
      <p:sp>
        <p:nvSpPr>
          <p:cNvPr id="2129" name="Google Shape;2129;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highlight>
                  <a:srgbClr val="FFFFFF"/>
                </a:highlight>
                <a:latin typeface="Roboto Medium"/>
                <a:ea typeface="Roboto Medium"/>
                <a:cs typeface="Roboto Medium"/>
                <a:sym typeface="Roboto Medium"/>
              </a:rPr>
              <a:t>Listing the assets under consideration, determining their value and then, defining objectives for your threat modeling assessment.</a:t>
            </a:r>
            <a:endParaRPr>
              <a:latin typeface="Roboto Medium"/>
              <a:ea typeface="Roboto Medium"/>
              <a:cs typeface="Roboto Medium"/>
              <a:sym typeface="Roboto Medium"/>
            </a:endParaRPr>
          </a:p>
        </p:txBody>
      </p:sp>
      <p:sp>
        <p:nvSpPr>
          <p:cNvPr id="2130" name="Google Shape;2130;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1" name="Google Shape;2131;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2" name="Google Shape;2132;p114"/>
          <p:cNvSpPr txBox="1"/>
          <p:nvPr>
            <p:ph idx="3" type="body"/>
          </p:nvPr>
        </p:nvSpPr>
        <p:spPr>
          <a:xfrm>
            <a:off x="175" y="1538750"/>
            <a:ext cx="9144000" cy="3367500"/>
          </a:xfrm>
          <a:prstGeom prst="rect">
            <a:avLst/>
          </a:prstGeom>
        </p:spPr>
        <p:txBody>
          <a:bodyPr anchorCtr="0" anchor="t" bIns="914400" lIns="457200" spcFirstLastPara="1" rIns="457200" wrap="square" tIns="0">
            <a:noAutofit/>
          </a:bodyPr>
          <a:lstStyle/>
          <a:p>
            <a:pPr indent="-330200" lvl="0" marL="457200" rtl="0" algn="l">
              <a:spcBef>
                <a:spcPts val="0"/>
              </a:spcBef>
              <a:spcAft>
                <a:spcPts val="0"/>
              </a:spcAft>
              <a:buSzPts val="1600"/>
              <a:buChar char="●"/>
            </a:pPr>
            <a:r>
              <a:rPr lang="en" sz="1600"/>
              <a:t>Business can’t effectively </a:t>
            </a:r>
            <a:r>
              <a:rPr lang="en" sz="1600"/>
              <a:t>evaluate</a:t>
            </a:r>
            <a:r>
              <a:rPr lang="en" sz="1600"/>
              <a:t> everything at once.</a:t>
            </a:r>
            <a:endParaRPr sz="1600"/>
          </a:p>
          <a:p>
            <a:pPr indent="457200" lvl="0" marL="0" rtl="0" algn="l">
              <a:spcBef>
                <a:spcPts val="800"/>
              </a:spcBef>
              <a:spcAft>
                <a:spcPts val="0"/>
              </a:spcAft>
              <a:buNone/>
            </a:pPr>
            <a:r>
              <a:rPr lang="en" sz="1600"/>
              <a:t>Therefore, they adjust their scope to focus on a specific category of risk. </a:t>
            </a:r>
            <a:endParaRPr sz="1600"/>
          </a:p>
          <a:p>
            <a:pPr indent="0" lvl="0" marL="457200" rtl="0" algn="l">
              <a:spcBef>
                <a:spcPts val="800"/>
              </a:spcBef>
              <a:spcAft>
                <a:spcPts val="0"/>
              </a:spcAft>
              <a:buNone/>
            </a:pPr>
            <a:r>
              <a:rPr lang="en" sz="1600">
                <a:latin typeface="Roboto Medium"/>
                <a:ea typeface="Roboto Medium"/>
                <a:cs typeface="Roboto Medium"/>
                <a:sym typeface="Roboto Medium"/>
              </a:rPr>
              <a:t>For example:</a:t>
            </a:r>
            <a:r>
              <a:rPr lang="en" sz="1600"/>
              <a:t> We might perform a risk analysis to assess the weakness of our network </a:t>
            </a:r>
            <a:r>
              <a:rPr lang="en" sz="1600"/>
              <a:t>infrastructure</a:t>
            </a:r>
            <a:r>
              <a:rPr lang="en" sz="1600"/>
              <a:t>. With this scope, we are not concerned with application security. </a:t>
            </a:r>
            <a:endParaRPr sz="1600"/>
          </a:p>
          <a:p>
            <a:pPr indent="0" lvl="0" marL="457200" rtl="0" algn="l">
              <a:spcBef>
                <a:spcPts val="800"/>
              </a:spcBef>
              <a:spcAft>
                <a:spcPts val="0"/>
              </a:spcAft>
              <a:buNone/>
            </a:pPr>
            <a:r>
              <a:t/>
            </a:r>
            <a:endParaRPr sz="1600"/>
          </a:p>
          <a:p>
            <a:pPr indent="-330200" lvl="0" marL="457200" rtl="0" algn="l">
              <a:spcBef>
                <a:spcPts val="800"/>
              </a:spcBef>
              <a:spcAft>
                <a:spcPts val="0"/>
              </a:spcAft>
              <a:buSzPts val="1600"/>
              <a:buChar char="●"/>
            </a:pPr>
            <a:r>
              <a:rPr lang="en" sz="1600"/>
              <a:t>Scoping </a:t>
            </a:r>
            <a:r>
              <a:rPr lang="en" sz="1600"/>
              <a:t>begins</a:t>
            </a:r>
            <a:r>
              <a:rPr lang="en" sz="1600"/>
              <a:t> with </a:t>
            </a:r>
            <a:r>
              <a:rPr b="1" lang="en" sz="1600"/>
              <a:t>a</a:t>
            </a:r>
            <a:r>
              <a:rPr b="1" lang="en" sz="1600"/>
              <a:t>sset inventory</a:t>
            </a:r>
            <a:r>
              <a:rPr lang="en" sz="1600"/>
              <a:t>, the process of identifying and assigning asset value to all of an </a:t>
            </a:r>
            <a:r>
              <a:rPr lang="en" sz="1600"/>
              <a:t>organization's</a:t>
            </a:r>
            <a:r>
              <a:rPr lang="en" sz="1600"/>
              <a:t> assets. </a:t>
            </a:r>
            <a:endParaRPr sz="1600"/>
          </a:p>
          <a:p>
            <a:pPr indent="0" lvl="0" marL="457200" rtl="0" algn="l">
              <a:spcBef>
                <a:spcPts val="800"/>
              </a:spcBef>
              <a:spcAft>
                <a:spcPts val="800"/>
              </a:spcAft>
              <a:buNone/>
            </a:pPr>
            <a:r>
              <a:rPr lang="en" sz="1600"/>
              <a:t>The asset value of a web application might be measured by the revenue / profit it generates.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6" name="Shape 2136"/>
        <p:cNvGrpSpPr/>
        <p:nvPr/>
      </p:nvGrpSpPr>
      <p:grpSpPr>
        <a:xfrm>
          <a:off x="0" y="0"/>
          <a:ext cx="0" cy="0"/>
          <a:chOff x="0" y="0"/>
          <a:chExt cx="0" cy="0"/>
        </a:xfrm>
      </p:grpSpPr>
      <p:sp>
        <p:nvSpPr>
          <p:cNvPr id="2137" name="Google Shape;2137;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highlight>
                  <a:srgbClr val="FFF2CC"/>
                </a:highlight>
              </a:rPr>
              <a:t>Step 2: Identifying Threat Agents</a:t>
            </a:r>
            <a:endParaRPr>
              <a:highlight>
                <a:srgbClr val="FFF2CC"/>
              </a:highlight>
            </a:endParaRPr>
          </a:p>
        </p:txBody>
      </p:sp>
      <p:sp>
        <p:nvSpPr>
          <p:cNvPr id="2138" name="Google Shape;2138;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Determining which attackers would be </a:t>
            </a:r>
            <a:r>
              <a:rPr lang="en">
                <a:latin typeface="Roboto Medium"/>
                <a:ea typeface="Roboto Medium"/>
                <a:cs typeface="Roboto Medium"/>
                <a:sym typeface="Roboto Medium"/>
              </a:rPr>
              <a:t>interested</a:t>
            </a:r>
            <a:r>
              <a:rPr lang="en">
                <a:latin typeface="Roboto Medium"/>
                <a:ea typeface="Roboto Medium"/>
                <a:cs typeface="Roboto Medium"/>
                <a:sym typeface="Roboto Medium"/>
              </a:rPr>
              <a:t> in the </a:t>
            </a:r>
            <a:r>
              <a:rPr lang="en">
                <a:latin typeface="Roboto Medium"/>
                <a:ea typeface="Roboto Medium"/>
                <a:cs typeface="Roboto Medium"/>
                <a:sym typeface="Roboto Medium"/>
              </a:rPr>
              <a:t>relevant</a:t>
            </a:r>
            <a:r>
              <a:rPr lang="en">
                <a:latin typeface="Roboto Medium"/>
                <a:ea typeface="Roboto Medium"/>
                <a:cs typeface="Roboto Medium"/>
                <a:sym typeface="Roboto Medium"/>
              </a:rPr>
              <a:t> assets. </a:t>
            </a:r>
            <a:endParaRPr>
              <a:latin typeface="Roboto Medium"/>
              <a:ea typeface="Roboto Medium"/>
              <a:cs typeface="Roboto Medium"/>
              <a:sym typeface="Roboto Medium"/>
            </a:endParaRPr>
          </a:p>
        </p:txBody>
      </p:sp>
      <p:sp>
        <p:nvSpPr>
          <p:cNvPr id="2139" name="Google Shape;2139;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0" name="Google Shape;2140;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1" name="Google Shape;2141;p11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latin typeface="Roboto Medium"/>
                <a:ea typeface="Roboto Medium"/>
                <a:cs typeface="Roboto Medium"/>
                <a:sym typeface="Roboto Medium"/>
              </a:rPr>
              <a:t>Threat </a:t>
            </a:r>
            <a:r>
              <a:rPr lang="en" sz="1600">
                <a:latin typeface="Roboto Medium"/>
                <a:ea typeface="Roboto Medium"/>
                <a:cs typeface="Roboto Medium"/>
                <a:sym typeface="Roboto Medium"/>
              </a:rPr>
              <a:t>agents</a:t>
            </a:r>
            <a:r>
              <a:rPr lang="en" sz="1600"/>
              <a:t> include a person or group that </a:t>
            </a:r>
            <a:r>
              <a:rPr lang="en" sz="1600"/>
              <a:t>can</a:t>
            </a:r>
            <a:r>
              <a:rPr lang="en" sz="1600"/>
              <a:t> actualize a threat, </a:t>
            </a:r>
            <a:r>
              <a:rPr i="1" lang="en" sz="1600"/>
              <a:t>whether or not </a:t>
            </a:r>
            <a:r>
              <a:rPr lang="en" sz="1600"/>
              <a:t>that are malicious. </a:t>
            </a:r>
            <a:endParaRPr sz="1600"/>
          </a:p>
          <a:p>
            <a:pPr indent="0" lvl="0" marL="0" rtl="0" algn="l">
              <a:spcBef>
                <a:spcPts val="800"/>
              </a:spcBef>
              <a:spcAft>
                <a:spcPts val="0"/>
              </a:spcAft>
              <a:buNone/>
            </a:pPr>
            <a:r>
              <a:rPr lang="en" sz="1600"/>
              <a:t>Threat agents include: </a:t>
            </a:r>
            <a:endParaRPr sz="1600"/>
          </a:p>
          <a:p>
            <a:pPr indent="-330200" lvl="0" marL="457200" rtl="0" algn="l">
              <a:spcBef>
                <a:spcPts val="800"/>
              </a:spcBef>
              <a:spcAft>
                <a:spcPts val="0"/>
              </a:spcAft>
              <a:buSzPts val="1600"/>
              <a:buChar char="-"/>
            </a:pPr>
            <a:r>
              <a:rPr lang="en" sz="1600"/>
              <a:t>APTs (Advanced Persistent Threats)</a:t>
            </a:r>
            <a:endParaRPr sz="1600"/>
          </a:p>
          <a:p>
            <a:pPr indent="-330200" lvl="0" marL="457200" rtl="0" algn="l">
              <a:spcBef>
                <a:spcPts val="0"/>
              </a:spcBef>
              <a:spcAft>
                <a:spcPts val="0"/>
              </a:spcAft>
              <a:buSzPts val="1600"/>
              <a:buChar char="-"/>
            </a:pPr>
            <a:r>
              <a:rPr lang="en" sz="1600"/>
              <a:t>Script kiddies</a:t>
            </a:r>
            <a:endParaRPr sz="1600"/>
          </a:p>
          <a:p>
            <a:pPr indent="-330200" lvl="0" marL="457200" rtl="0" algn="l">
              <a:spcBef>
                <a:spcPts val="0"/>
              </a:spcBef>
              <a:spcAft>
                <a:spcPts val="0"/>
              </a:spcAft>
              <a:buSzPts val="1600"/>
              <a:buChar char="-"/>
            </a:pPr>
            <a:r>
              <a:rPr lang="en" sz="1600"/>
              <a:t>Employees opening phishing emails</a:t>
            </a:r>
            <a:endParaRPr sz="1600"/>
          </a:p>
          <a:p>
            <a:pPr indent="-330200" lvl="0" marL="457200" rtl="0" algn="l">
              <a:spcBef>
                <a:spcPts val="0"/>
              </a:spcBef>
              <a:spcAft>
                <a:spcPts val="0"/>
              </a:spcAft>
              <a:buSzPts val="1600"/>
              <a:buChar char="-"/>
            </a:pPr>
            <a:r>
              <a:rPr lang="en" sz="1600"/>
              <a:t>Incompetent user breaking configurations on company computer</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rPr lang="en" sz="1600"/>
              <a:t>		Today, we’ll focus on </a:t>
            </a:r>
            <a:r>
              <a:rPr i="1" lang="en" sz="1600"/>
              <a:t>malicious </a:t>
            </a:r>
            <a:r>
              <a:rPr lang="en" sz="1600"/>
              <a:t>threat agents. </a:t>
            </a:r>
            <a:endParaRPr sz="1600"/>
          </a:p>
          <a:p>
            <a:pPr indent="457200" lvl="0" marL="0" rtl="0" algn="l">
              <a:spcBef>
                <a:spcPts val="800"/>
              </a:spcBef>
              <a:spcAft>
                <a:spcPts val="0"/>
              </a:spcAft>
              <a:buNone/>
            </a:pPr>
            <a:r>
              <a:rPr lang="en" sz="1600"/>
              <a:t>	When did we last talk about addressing </a:t>
            </a:r>
            <a:r>
              <a:rPr i="1" lang="en" sz="1600"/>
              <a:t>unwitting </a:t>
            </a:r>
            <a:r>
              <a:rPr lang="en" sz="1600"/>
              <a:t>threat agents, like employees </a:t>
            </a:r>
            <a:endParaRPr sz="1600"/>
          </a:p>
          <a:p>
            <a:pPr indent="457200" lvl="0" marL="457200" rtl="0" algn="l">
              <a:spcBef>
                <a:spcPts val="0"/>
              </a:spcBef>
              <a:spcAft>
                <a:spcPts val="0"/>
              </a:spcAft>
              <a:buNone/>
            </a:pPr>
            <a:r>
              <a:rPr lang="en" sz="1600"/>
              <a:t>opening phishing emails?</a:t>
            </a:r>
            <a:endParaRPr sz="1600"/>
          </a:p>
        </p:txBody>
      </p:sp>
      <p:pic>
        <p:nvPicPr>
          <p:cNvPr id="2142" name="Google Shape;2142;p115"/>
          <p:cNvPicPr preferRelativeResize="0"/>
          <p:nvPr/>
        </p:nvPicPr>
        <p:blipFill>
          <a:blip r:embed="rId3">
            <a:alphaModFix/>
          </a:blip>
          <a:stretch>
            <a:fillRect/>
          </a:stretch>
        </p:blipFill>
        <p:spPr>
          <a:xfrm>
            <a:off x="396925" y="3656500"/>
            <a:ext cx="786699" cy="786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6" name="Shape 2146"/>
        <p:cNvGrpSpPr/>
        <p:nvPr/>
      </p:nvGrpSpPr>
      <p:grpSpPr>
        <a:xfrm>
          <a:off x="0" y="0"/>
          <a:ext cx="0" cy="0"/>
          <a:chOff x="0" y="0"/>
          <a:chExt cx="0" cy="0"/>
        </a:xfrm>
      </p:grpSpPr>
      <p:sp>
        <p:nvSpPr>
          <p:cNvPr id="2147" name="Google Shape;2147;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highlight>
                  <a:srgbClr val="D9EAD3"/>
                </a:highlight>
              </a:rPr>
              <a:t>Step 3: Identifying Potential Attacks</a:t>
            </a:r>
            <a:endParaRPr>
              <a:highlight>
                <a:srgbClr val="D9EAD3"/>
              </a:highlight>
            </a:endParaRPr>
          </a:p>
        </p:txBody>
      </p:sp>
      <p:sp>
        <p:nvSpPr>
          <p:cNvPr id="2148" name="Google Shape;2148;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Identifying the attacks that each agent is likely to perform.</a:t>
            </a:r>
            <a:endParaRPr>
              <a:latin typeface="Roboto Medium"/>
              <a:ea typeface="Roboto Medium"/>
              <a:cs typeface="Roboto Medium"/>
              <a:sym typeface="Roboto Medium"/>
            </a:endParaRPr>
          </a:p>
        </p:txBody>
      </p:sp>
      <p:sp>
        <p:nvSpPr>
          <p:cNvPr id="2149" name="Google Shape;2149;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0" name="Google Shape;2150;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1" name="Google Shape;2151;p11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Different attackers use different attacks. Different attacks mean different risks and different plans of approach.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solidFill>
                  <a:schemeClr val="dk1"/>
                </a:solidFill>
              </a:rPr>
              <a:t>Script kiddies</a:t>
            </a:r>
            <a:r>
              <a:rPr lang="en" sz="1600">
                <a:solidFill>
                  <a:schemeClr val="dk1"/>
                </a:solidFill>
                <a:latin typeface="Roboto Medium"/>
                <a:ea typeface="Roboto Medium"/>
                <a:cs typeface="Roboto Medium"/>
                <a:sym typeface="Roboto Medium"/>
              </a:rPr>
              <a:t> </a:t>
            </a:r>
            <a:r>
              <a:rPr lang="en" sz="1600">
                <a:solidFill>
                  <a:schemeClr val="dk1"/>
                </a:solidFill>
              </a:rPr>
              <a:t>will have different goals than a disgruntled employee.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latin typeface="Roboto Medium"/>
                <a:ea typeface="Roboto Medium"/>
                <a:cs typeface="Roboto Medium"/>
                <a:sym typeface="Roboto Medium"/>
              </a:rPr>
              <a:t>We can identify these attacks by considering: </a:t>
            </a:r>
            <a:endParaRPr sz="1600">
              <a:solidFill>
                <a:schemeClr val="dk1"/>
              </a:solidFill>
              <a:latin typeface="Roboto Medium"/>
              <a:ea typeface="Roboto Medium"/>
              <a:cs typeface="Roboto Medium"/>
              <a:sym typeface="Roboto Medium"/>
            </a:endParaRPr>
          </a:p>
          <a:p>
            <a:pPr indent="-330200" lvl="0" marL="457200" rtl="0" algn="l">
              <a:spcBef>
                <a:spcPts val="0"/>
              </a:spcBef>
              <a:spcAft>
                <a:spcPts val="0"/>
              </a:spcAft>
              <a:buClr>
                <a:schemeClr val="dk1"/>
              </a:buClr>
              <a:buSzPts val="1600"/>
              <a:buChar char="☐"/>
            </a:pPr>
            <a:r>
              <a:rPr lang="en" sz="1600">
                <a:solidFill>
                  <a:schemeClr val="dk1"/>
                </a:solidFill>
              </a:rPr>
              <a:t>Threat agent’s motivation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Skill level</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Degree of funding</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If a client’s web application is taken offline by a DoS attack, the risk severity varies by agent: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Script kiddies might DoS a server to disrupt and cause meddling trouble.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An APT might DoS as a smoke screen to steal valuable data</a:t>
            </a:r>
            <a:endParaRPr sz="1600">
              <a:solidFill>
                <a:schemeClr val="dk1"/>
              </a:solidFill>
            </a:endParaRPr>
          </a:p>
          <a:p>
            <a:pPr indent="0" lvl="0" marL="0" rtl="0" algn="l">
              <a:spcBef>
                <a:spcPts val="0"/>
              </a:spcBef>
              <a:spcAft>
                <a:spcPts val="0"/>
              </a:spcAft>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5" name="Shape 2155"/>
        <p:cNvGrpSpPr/>
        <p:nvPr/>
      </p:nvGrpSpPr>
      <p:grpSpPr>
        <a:xfrm>
          <a:off x="0" y="0"/>
          <a:ext cx="0" cy="0"/>
          <a:chOff x="0" y="0"/>
          <a:chExt cx="0" cy="0"/>
        </a:xfrm>
      </p:grpSpPr>
      <p:sp>
        <p:nvSpPr>
          <p:cNvPr id="2156" name="Google Shape;2156;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200">
                <a:highlight>
                  <a:srgbClr val="FCE5CD"/>
                </a:highlight>
              </a:rPr>
              <a:t>Step 4: Identifying Exploitable Vulnerabilities and Points of Failure</a:t>
            </a:r>
            <a:endParaRPr sz="2200">
              <a:highlight>
                <a:srgbClr val="FCE5CD"/>
              </a:highlight>
            </a:endParaRPr>
          </a:p>
        </p:txBody>
      </p:sp>
      <p:sp>
        <p:nvSpPr>
          <p:cNvPr id="2157" name="Google Shape;2157;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highlight>
                  <a:srgbClr val="FFFFFF"/>
                </a:highlight>
                <a:latin typeface="Roboto Medium"/>
                <a:ea typeface="Roboto Medium"/>
                <a:cs typeface="Roboto Medium"/>
                <a:sym typeface="Roboto Medium"/>
              </a:rPr>
              <a:t>Identifying ways for data to enter and exit the system</a:t>
            </a:r>
            <a:endParaRPr>
              <a:latin typeface="Roboto Medium"/>
              <a:ea typeface="Roboto Medium"/>
              <a:cs typeface="Roboto Medium"/>
              <a:sym typeface="Roboto Medium"/>
            </a:endParaRPr>
          </a:p>
        </p:txBody>
      </p:sp>
      <p:sp>
        <p:nvSpPr>
          <p:cNvPr id="2158" name="Google Shape;2158;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9" name="Google Shape;2159;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0" name="Google Shape;2160;p117"/>
          <p:cNvSpPr txBox="1"/>
          <p:nvPr>
            <p:ph idx="3" type="body"/>
          </p:nvPr>
        </p:nvSpPr>
        <p:spPr>
          <a:xfrm>
            <a:off x="175" y="1248225"/>
            <a:ext cx="9144000" cy="3658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t>Once we determine </a:t>
            </a:r>
            <a:r>
              <a:rPr i="1" lang="en" sz="1800"/>
              <a:t>who</a:t>
            </a:r>
            <a:r>
              <a:rPr lang="en" sz="1800"/>
              <a:t> can attack and </a:t>
            </a:r>
            <a:r>
              <a:rPr i="1" lang="en" sz="1800"/>
              <a:t>what</a:t>
            </a:r>
            <a:r>
              <a:rPr lang="en" sz="1800"/>
              <a:t> they’ll use to attack, we’ll determine </a:t>
            </a:r>
            <a:r>
              <a:rPr i="1" lang="en" sz="1800"/>
              <a:t>where </a:t>
            </a:r>
            <a:r>
              <a:rPr lang="en" sz="1800"/>
              <a:t>in our system these actors can deliver their attacks, and which parts of the system will suffer from these attacks.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4" name="Shape 2164"/>
        <p:cNvGrpSpPr/>
        <p:nvPr/>
      </p:nvGrpSpPr>
      <p:grpSpPr>
        <a:xfrm>
          <a:off x="0" y="0"/>
          <a:ext cx="0" cy="0"/>
          <a:chOff x="0" y="0"/>
          <a:chExt cx="0" cy="0"/>
        </a:xfrm>
      </p:grpSpPr>
      <p:sp>
        <p:nvSpPr>
          <p:cNvPr id="2165" name="Google Shape;2165;p11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2166" name="Google Shape;2166;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67" name="Google Shape;2167;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8" name="Google Shape;2168;p118"/>
          <p:cNvSpPr txBox="1"/>
          <p:nvPr>
            <p:ph idx="2" type="title"/>
          </p:nvPr>
        </p:nvSpPr>
        <p:spPr>
          <a:xfrm>
            <a:off x="274350" y="10533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a:t>
            </a:r>
            <a:r>
              <a:rPr lang="en"/>
              <a:t>: </a:t>
            </a:r>
            <a:r>
              <a:rPr lang="en">
                <a:latin typeface="Roboto Light"/>
                <a:ea typeface="Roboto Light"/>
                <a:cs typeface="Roboto Light"/>
                <a:sym typeface="Roboto Light"/>
              </a:rPr>
              <a:t>Threat Modeling, Steps 1-4 </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t>
            </a:r>
            <a:r>
              <a:rPr lang="en" sz="1800">
                <a:latin typeface="Roboto Light"/>
                <a:ea typeface="Roboto Light"/>
                <a:cs typeface="Roboto Light"/>
                <a:sym typeface="Roboto Light"/>
              </a:rPr>
              <a:t>activity, you will learn more about GeldCorp’s business operations and assets. Then, we’ll apply steps 1-4 of the OWASP process.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24292E"/>
              </a:solidFill>
            </a:endParaRPr>
          </a:p>
          <a:p>
            <a:pPr indent="0" lvl="0" marL="0" rtl="0" algn="l">
              <a:spcBef>
                <a:spcPts val="0"/>
              </a:spcBef>
              <a:spcAft>
                <a:spcPts val="0"/>
              </a:spcAft>
              <a:buNone/>
            </a:pPr>
            <a:br>
              <a:rPr lang="en">
                <a:solidFill>
                  <a:srgbClr val="24292E"/>
                </a:solidFill>
              </a:rPr>
            </a:br>
            <a:r>
              <a:rPr lang="en">
                <a:solidFill>
                  <a:srgbClr val="24292E"/>
                </a:solidFill>
              </a:rPr>
              <a:t>Instructions sent via Slack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2" name="Shape 2172"/>
        <p:cNvGrpSpPr/>
        <p:nvPr/>
      </p:nvGrpSpPr>
      <p:grpSpPr>
        <a:xfrm>
          <a:off x="0" y="0"/>
          <a:ext cx="0" cy="0"/>
          <a:chOff x="0" y="0"/>
          <a:chExt cx="0" cy="0"/>
        </a:xfrm>
      </p:grpSpPr>
      <p:sp>
        <p:nvSpPr>
          <p:cNvPr id="2173" name="Google Shape;2173;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74" name="Google Shape;2174;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5" name="Google Shape;2175;p119"/>
          <p:cNvSpPr txBox="1"/>
          <p:nvPr/>
        </p:nvSpPr>
        <p:spPr>
          <a:xfrm>
            <a:off x="2401800" y="3557375"/>
            <a:ext cx="39975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Threat Modeling</a:t>
            </a:r>
            <a:endParaRPr sz="1800">
              <a:solidFill>
                <a:srgbClr val="990000"/>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Steps 1-4</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9" name="Shape 2179"/>
        <p:cNvGrpSpPr/>
        <p:nvPr/>
      </p:nvGrpSpPr>
      <p:grpSpPr>
        <a:xfrm>
          <a:off x="0" y="0"/>
          <a:ext cx="0" cy="0"/>
          <a:chOff x="0" y="0"/>
          <a:chExt cx="0" cy="0"/>
        </a:xfrm>
      </p:grpSpPr>
      <p:sp>
        <p:nvSpPr>
          <p:cNvPr id="2180" name="Google Shape;2180;p12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 Analysis</a:t>
            </a:r>
            <a:endParaRPr/>
          </a:p>
        </p:txBody>
      </p:sp>
      <p:sp>
        <p:nvSpPr>
          <p:cNvPr id="2181" name="Google Shape;2181;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82" name="Google Shape;2182;p12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3" name="Google Shape;2183;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7" name="Shape 2187"/>
        <p:cNvGrpSpPr/>
        <p:nvPr/>
      </p:nvGrpSpPr>
      <p:grpSpPr>
        <a:xfrm>
          <a:off x="0" y="0"/>
          <a:ext cx="0" cy="0"/>
          <a:chOff x="0" y="0"/>
          <a:chExt cx="0" cy="0"/>
        </a:xfrm>
      </p:grpSpPr>
      <p:sp>
        <p:nvSpPr>
          <p:cNvPr id="2188" name="Google Shape;2188;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Analysis</a:t>
            </a:r>
            <a:endParaRPr/>
          </a:p>
        </p:txBody>
      </p:sp>
      <p:sp>
        <p:nvSpPr>
          <p:cNvPr id="2189" name="Google Shape;2189;p121"/>
          <p:cNvSpPr txBox="1"/>
          <p:nvPr>
            <p:ph idx="1" type="subTitle"/>
          </p:nvPr>
        </p:nvSpPr>
        <p:spPr>
          <a:xfrm>
            <a:off x="0" y="675975"/>
            <a:ext cx="9144000" cy="755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Risk analysis</a:t>
            </a:r>
            <a:r>
              <a:rPr lang="en"/>
              <a:t> is the process of </a:t>
            </a:r>
            <a:r>
              <a:rPr lang="en"/>
              <a:t>prioritizing</a:t>
            </a:r>
            <a:r>
              <a:rPr lang="en"/>
              <a:t> threats identified in steps 1-4 according to their potential impact and likelihood. </a:t>
            </a:r>
            <a:endParaRPr/>
          </a:p>
        </p:txBody>
      </p:sp>
      <p:sp>
        <p:nvSpPr>
          <p:cNvPr id="2190" name="Google Shape;2190;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1" name="Google Shape;2191;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2" name="Google Shape;2192;p121"/>
          <p:cNvSpPr txBox="1"/>
          <p:nvPr>
            <p:ph idx="3" type="body"/>
          </p:nvPr>
        </p:nvSpPr>
        <p:spPr>
          <a:xfrm>
            <a:off x="175" y="1494088"/>
            <a:ext cx="9144000" cy="3412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Scenario: </a:t>
            </a:r>
            <a:endParaRPr/>
          </a:p>
          <a:p>
            <a:pPr indent="0" lvl="0" marL="0" rtl="0" algn="l">
              <a:spcBef>
                <a:spcPts val="800"/>
              </a:spcBef>
              <a:spcAft>
                <a:spcPts val="0"/>
              </a:spcAft>
              <a:buNone/>
            </a:pPr>
            <a:r>
              <a:rPr b="1" i="1" lang="en">
                <a:highlight>
                  <a:srgbClr val="FFFFFF"/>
                </a:highlight>
                <a:latin typeface="Nunito"/>
                <a:ea typeface="Nunito"/>
                <a:cs typeface="Nunito"/>
                <a:sym typeface="Nunito"/>
              </a:rPr>
              <a:t>You've identified over 10 potential attacks that GeldCorp should consider. All can be mitigated, but it costs upwards of $2.5k to implement each fix. GeldCorp’s Security Department only has $10k budgeted for this project, and needs advice on which four fixes would have the greatest security benefit.</a:t>
            </a:r>
            <a:endParaRPr b="1" i="1">
              <a:highlight>
                <a:srgbClr val="FFFFFF"/>
              </a:highlight>
              <a:latin typeface="Nunito"/>
              <a:ea typeface="Nunito"/>
              <a:cs typeface="Nunito"/>
              <a:sym typeface="Nunito"/>
            </a:endParaRPr>
          </a:p>
          <a:p>
            <a:pPr indent="0" lvl="0" marL="0" rtl="0" algn="l">
              <a:spcBef>
                <a:spcPts val="800"/>
              </a:spcBef>
              <a:spcAft>
                <a:spcPts val="0"/>
              </a:spcAft>
              <a:buNone/>
            </a:pPr>
            <a:r>
              <a:t/>
            </a:r>
            <a:endParaRPr b="1">
              <a:highlight>
                <a:srgbClr val="FFFFFF"/>
              </a:highlight>
              <a:latin typeface="Nunito"/>
              <a:ea typeface="Nunito"/>
              <a:cs typeface="Nunito"/>
              <a:sym typeface="Nunito"/>
            </a:endParaRPr>
          </a:p>
          <a:p>
            <a:pPr indent="0" lvl="0" marL="0" rtl="0" algn="l">
              <a:spcBef>
                <a:spcPts val="800"/>
              </a:spcBef>
              <a:spcAft>
                <a:spcPts val="0"/>
              </a:spcAft>
              <a:buNone/>
            </a:pPr>
            <a:r>
              <a:rPr lang="en">
                <a:highlight>
                  <a:srgbClr val="FFFFFF"/>
                </a:highlight>
              </a:rPr>
              <a:t>In order to tackle this scenario, we’ll cover the following three topics: </a:t>
            </a:r>
            <a:endParaRPr>
              <a:highlight>
                <a:srgbClr val="FFFFFF"/>
              </a:highlight>
            </a:endParaRPr>
          </a:p>
          <a:p>
            <a:pPr indent="-317500" lvl="0" marL="457200" rtl="0" algn="l">
              <a:lnSpc>
                <a:spcPct val="115000"/>
              </a:lnSpc>
              <a:spcBef>
                <a:spcPts val="800"/>
              </a:spcBef>
              <a:spcAft>
                <a:spcPts val="0"/>
              </a:spcAft>
              <a:buSzPts val="1400"/>
              <a:buChar char="◻"/>
            </a:pPr>
            <a:r>
              <a:rPr lang="en">
                <a:highlight>
                  <a:srgbClr val="FFFFFF"/>
                </a:highlight>
              </a:rPr>
              <a:t>Qualitative vs. Quantitative Risk Analysis</a:t>
            </a:r>
            <a:endParaRPr>
              <a:highlight>
                <a:srgbClr val="FFFFFF"/>
              </a:highlight>
            </a:endParaRPr>
          </a:p>
          <a:p>
            <a:pPr indent="-317500" lvl="0" marL="457200" rtl="0" algn="l">
              <a:lnSpc>
                <a:spcPct val="115000"/>
              </a:lnSpc>
              <a:spcBef>
                <a:spcPts val="0"/>
              </a:spcBef>
              <a:spcAft>
                <a:spcPts val="0"/>
              </a:spcAft>
              <a:buSzPts val="1400"/>
              <a:buChar char="◻"/>
            </a:pPr>
            <a:r>
              <a:rPr lang="en">
                <a:highlight>
                  <a:srgbClr val="FFFFFF"/>
                </a:highlight>
              </a:rPr>
              <a:t>Likelihood, Impact and Loss Expectancies</a:t>
            </a:r>
            <a:endParaRPr>
              <a:highlight>
                <a:srgbClr val="FFFFFF"/>
              </a:highlight>
            </a:endParaRPr>
          </a:p>
          <a:p>
            <a:pPr indent="-317500" lvl="0" marL="457200" rtl="0" algn="l">
              <a:lnSpc>
                <a:spcPct val="115000"/>
              </a:lnSpc>
              <a:spcBef>
                <a:spcPts val="0"/>
              </a:spcBef>
              <a:spcAft>
                <a:spcPts val="0"/>
              </a:spcAft>
              <a:buSzPts val="1400"/>
              <a:buChar char="◻"/>
            </a:pPr>
            <a:r>
              <a:rPr lang="en">
                <a:highlight>
                  <a:srgbClr val="FFFFFF"/>
                </a:highlight>
              </a:rPr>
              <a:t>Risk Factor and Heat Maps</a:t>
            </a:r>
            <a:endParaRPr>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6" name="Google Shape;203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37" name="Google Shape;203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8" name="Google Shape;2038;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9" name="Google Shape;2039;p104"/>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Light"/>
              <a:buChar char="●"/>
            </a:pPr>
            <a:r>
              <a:rPr lang="en" sz="1800">
                <a:latin typeface="Roboto Light"/>
                <a:ea typeface="Roboto Light"/>
                <a:cs typeface="Roboto Light"/>
                <a:sym typeface="Roboto Light"/>
              </a:rPr>
              <a:t>Identify threat agents, possible attacks, and exploitable vulnerabilities  relevant to a given asset. </a:t>
            </a:r>
            <a:endParaRPr sz="1800">
              <a:latin typeface="Roboto Light"/>
              <a:ea typeface="Roboto Light"/>
              <a:cs typeface="Roboto Light"/>
              <a:sym typeface="Roboto Light"/>
            </a:endParaRPr>
          </a:p>
          <a:p>
            <a:pPr indent="-342900" lvl="0" marL="457200" rtl="0" algn="l">
              <a:lnSpc>
                <a:spcPct val="150000"/>
              </a:lnSpc>
              <a:spcBef>
                <a:spcPts val="1000"/>
              </a:spcBef>
              <a:spcAft>
                <a:spcPts val="0"/>
              </a:spcAft>
              <a:buSzPts val="1800"/>
              <a:buFont typeface="Roboto Light"/>
              <a:buChar char="●"/>
            </a:pPr>
            <a:r>
              <a:rPr lang="en" sz="1800">
                <a:latin typeface="Roboto Light"/>
                <a:ea typeface="Roboto Light"/>
                <a:cs typeface="Roboto Light"/>
                <a:sym typeface="Roboto Light"/>
              </a:rPr>
              <a:t>Prioritize risk based agents based on likelihood and impact potential.</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Choose and justify controls for a given risk. </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800">
              <a:latin typeface="Roboto Light"/>
              <a:ea typeface="Roboto Light"/>
              <a:cs typeface="Roboto Light"/>
              <a:sym typeface="Roboto Light"/>
            </a:endParaRPr>
          </a:p>
        </p:txBody>
      </p:sp>
      <p:sp>
        <p:nvSpPr>
          <p:cNvPr id="2040" name="Google Shape;2040;p104"/>
          <p:cNvSpPr/>
          <p:nvPr/>
        </p:nvSpPr>
        <p:spPr>
          <a:xfrm>
            <a:off x="476975" y="1385699"/>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p:nvPr/>
        </p:nvSpPr>
        <p:spPr>
          <a:xfrm>
            <a:off x="476975" y="2132449"/>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4"/>
          <p:cNvSpPr/>
          <p:nvPr/>
        </p:nvSpPr>
        <p:spPr>
          <a:xfrm>
            <a:off x="476975" y="2512499"/>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6" name="Shape 2196"/>
        <p:cNvGrpSpPr/>
        <p:nvPr/>
      </p:nvGrpSpPr>
      <p:grpSpPr>
        <a:xfrm>
          <a:off x="0" y="0"/>
          <a:ext cx="0" cy="0"/>
          <a:chOff x="0" y="0"/>
          <a:chExt cx="0" cy="0"/>
        </a:xfrm>
      </p:grpSpPr>
      <p:sp>
        <p:nvSpPr>
          <p:cNvPr id="2197" name="Google Shape;2197;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Qualitative vs. Quantitative Analysis</a:t>
            </a:r>
            <a:endParaRPr/>
          </a:p>
        </p:txBody>
      </p:sp>
      <p:sp>
        <p:nvSpPr>
          <p:cNvPr id="2198" name="Google Shape;2198;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9" name="Google Shape;2199;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0" name="Google Shape;2200;p122"/>
          <p:cNvSpPr txBox="1"/>
          <p:nvPr>
            <p:ph idx="3" type="body"/>
          </p:nvPr>
        </p:nvSpPr>
        <p:spPr>
          <a:xfrm>
            <a:off x="96850" y="2897275"/>
            <a:ext cx="4336500" cy="1980000"/>
          </a:xfrm>
          <a:prstGeom prst="rect">
            <a:avLst/>
          </a:prstGeom>
          <a:ln>
            <a:noFill/>
          </a:ln>
        </p:spPr>
        <p:txBody>
          <a:bodyPr anchorCtr="0" anchor="ctr"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sz="1600"/>
              <a:t>Prioritizing Risk based of intangible, unmeasurable factors.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rPr lang="en" sz="1600"/>
              <a:t>When reasoning leads to decisions without the need of cost vs. benefit analysis</a:t>
            </a:r>
            <a:endParaRPr sz="1600"/>
          </a:p>
          <a:p>
            <a:pPr indent="0" lvl="0" marL="0" rtl="0" algn="l">
              <a:spcBef>
                <a:spcPts val="800"/>
              </a:spcBef>
              <a:spcAft>
                <a:spcPts val="800"/>
              </a:spcAft>
              <a:buNone/>
            </a:pPr>
            <a:r>
              <a:t/>
            </a:r>
            <a:endParaRPr/>
          </a:p>
        </p:txBody>
      </p:sp>
      <p:sp>
        <p:nvSpPr>
          <p:cNvPr id="2201" name="Google Shape;2201;p122"/>
          <p:cNvSpPr/>
          <p:nvPr/>
        </p:nvSpPr>
        <p:spPr>
          <a:xfrm>
            <a:off x="602563" y="771338"/>
            <a:ext cx="3163536" cy="1979964"/>
          </a:xfrm>
          <a:prstGeom prst="cloud">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Comfortaa"/>
                <a:ea typeface="Comfortaa"/>
                <a:cs typeface="Comfortaa"/>
                <a:sym typeface="Comfortaa"/>
              </a:rPr>
              <a:t>Qualitative </a:t>
            </a:r>
            <a:endParaRPr b="1" sz="2400">
              <a:latin typeface="Comfortaa"/>
              <a:ea typeface="Comfortaa"/>
              <a:cs typeface="Comfortaa"/>
              <a:sym typeface="Comfortaa"/>
            </a:endParaRPr>
          </a:p>
        </p:txBody>
      </p:sp>
      <p:sp>
        <p:nvSpPr>
          <p:cNvPr id="2202" name="Google Shape;2202;p122"/>
          <p:cNvSpPr/>
          <p:nvPr/>
        </p:nvSpPr>
        <p:spPr>
          <a:xfrm>
            <a:off x="5566800" y="731713"/>
            <a:ext cx="2392800" cy="20592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Mono"/>
                <a:ea typeface="Roboto Mono"/>
                <a:cs typeface="Roboto Mono"/>
                <a:sym typeface="Roboto Mono"/>
              </a:rPr>
              <a:t>Quantitative</a:t>
            </a:r>
            <a:endParaRPr sz="2400">
              <a:latin typeface="Roboto Mono"/>
              <a:ea typeface="Roboto Mono"/>
              <a:cs typeface="Roboto Mono"/>
              <a:sym typeface="Roboto Mono"/>
            </a:endParaRPr>
          </a:p>
        </p:txBody>
      </p:sp>
      <p:sp>
        <p:nvSpPr>
          <p:cNvPr id="2203" name="Google Shape;2203;p122"/>
          <p:cNvSpPr txBox="1"/>
          <p:nvPr>
            <p:ph idx="3" type="body"/>
          </p:nvPr>
        </p:nvSpPr>
        <p:spPr>
          <a:xfrm>
            <a:off x="4304175" y="2780125"/>
            <a:ext cx="4852200" cy="2126100"/>
          </a:xfrm>
          <a:prstGeom prst="rect">
            <a:avLst/>
          </a:prstGeom>
          <a:ln>
            <a:noFill/>
          </a:ln>
        </p:spPr>
        <p:txBody>
          <a:bodyPr anchorCtr="0" anchor="ctr"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sz="1600"/>
          </a:p>
          <a:p>
            <a:pPr indent="0" lvl="0" marL="0" rtl="0" algn="l">
              <a:spcBef>
                <a:spcPts val="800"/>
              </a:spcBef>
              <a:spcAft>
                <a:spcPts val="0"/>
              </a:spcAft>
              <a:buNone/>
            </a:pPr>
            <a:r>
              <a:rPr lang="en" sz="1600"/>
              <a:t>Evaluating each risk based on its </a:t>
            </a:r>
            <a:r>
              <a:rPr i="1" lang="en" sz="1600"/>
              <a:t>measured </a:t>
            </a:r>
            <a:r>
              <a:rPr lang="en" sz="1600"/>
              <a:t>likelihood and impact. </a:t>
            </a:r>
            <a:endParaRPr sz="1600"/>
          </a:p>
          <a:p>
            <a:pPr indent="0" lvl="0" marL="0" rtl="0" algn="l">
              <a:spcBef>
                <a:spcPts val="800"/>
              </a:spcBef>
              <a:spcAft>
                <a:spcPts val="0"/>
              </a:spcAft>
              <a:buNone/>
            </a:pPr>
            <a:r>
              <a:rPr lang="en" sz="1600">
                <a:latin typeface="Roboto Medium"/>
                <a:ea typeface="Roboto Medium"/>
                <a:cs typeface="Roboto Medium"/>
                <a:sym typeface="Roboto Medium"/>
              </a:rPr>
              <a:t>Likelihood</a:t>
            </a:r>
            <a:r>
              <a:rPr lang="en" sz="1600"/>
              <a:t>: The probability an event will take place. </a:t>
            </a:r>
            <a:endParaRPr sz="1600"/>
          </a:p>
          <a:p>
            <a:pPr indent="0" lvl="0" marL="0" rtl="0" algn="l">
              <a:spcBef>
                <a:spcPts val="800"/>
              </a:spcBef>
              <a:spcAft>
                <a:spcPts val="0"/>
              </a:spcAft>
              <a:buNone/>
            </a:pPr>
            <a:r>
              <a:rPr lang="en" sz="1600">
                <a:latin typeface="Roboto Medium"/>
                <a:ea typeface="Roboto Medium"/>
                <a:cs typeface="Roboto Medium"/>
                <a:sym typeface="Roboto Medium"/>
              </a:rPr>
              <a:t>Impact</a:t>
            </a:r>
            <a:r>
              <a:rPr lang="en" sz="1600"/>
              <a:t>: a measure of damage done if risk is realized</a:t>
            </a:r>
            <a:endParaRPr sz="1600"/>
          </a:p>
          <a:p>
            <a:pPr indent="0" lvl="0" marL="0" rtl="0" algn="l">
              <a:spcBef>
                <a:spcPts val="800"/>
              </a:spcBef>
              <a:spcAft>
                <a:spcPts val="8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7" name="Shape 2207"/>
        <p:cNvGrpSpPr/>
        <p:nvPr/>
      </p:nvGrpSpPr>
      <p:grpSpPr>
        <a:xfrm>
          <a:off x="0" y="0"/>
          <a:ext cx="0" cy="0"/>
          <a:chOff x="0" y="0"/>
          <a:chExt cx="0" cy="0"/>
        </a:xfrm>
      </p:grpSpPr>
      <p:sp>
        <p:nvSpPr>
          <p:cNvPr id="2208" name="Google Shape;2208;p123"/>
          <p:cNvSpPr txBox="1"/>
          <p:nvPr/>
        </p:nvSpPr>
        <p:spPr>
          <a:xfrm>
            <a:off x="3610375" y="882925"/>
            <a:ext cx="4997400" cy="13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In some situations, likelihood and impact cannot be accurately measured.</a:t>
            </a:r>
            <a:endParaRPr b="1" sz="18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2209" name="Google Shape;2209;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Qualitative</a:t>
            </a:r>
            <a:r>
              <a:rPr lang="en"/>
              <a:t> Risk Analysis</a:t>
            </a:r>
            <a:endParaRPr/>
          </a:p>
        </p:txBody>
      </p:sp>
      <p:sp>
        <p:nvSpPr>
          <p:cNvPr id="2210" name="Google Shape;2210;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1" name="Google Shape;2211;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2" name="Google Shape;2212;p123"/>
          <p:cNvSpPr txBox="1"/>
          <p:nvPr>
            <p:ph idx="3" type="body"/>
          </p:nvPr>
        </p:nvSpPr>
        <p:spPr>
          <a:xfrm>
            <a:off x="106375" y="1814925"/>
            <a:ext cx="8621400" cy="2658900"/>
          </a:xfrm>
          <a:prstGeom prst="rect">
            <a:avLst/>
          </a:prstGeom>
          <a:ln>
            <a:noFill/>
          </a:ln>
        </p:spPr>
        <p:txBody>
          <a:bodyPr anchorCtr="0" anchor="t" bIns="914400" lIns="457200" spcFirstLastPara="1" rIns="457200" wrap="square" tIns="914400">
            <a:noAutofit/>
          </a:bodyPr>
          <a:lstStyle/>
          <a:p>
            <a:pPr indent="0" lvl="0" marL="0" rtl="0" algn="l">
              <a:lnSpc>
                <a:spcPct val="115000"/>
              </a:lnSpc>
              <a:spcBef>
                <a:spcPts val="0"/>
              </a:spcBef>
              <a:spcAft>
                <a:spcPts val="0"/>
              </a:spcAft>
              <a:buNone/>
            </a:pPr>
            <a:r>
              <a:t/>
            </a:r>
            <a:endParaRPr sz="16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600">
                <a:latin typeface="Roboto Medium"/>
                <a:ea typeface="Roboto Medium"/>
                <a:cs typeface="Roboto Medium"/>
                <a:sym typeface="Roboto Medium"/>
              </a:rPr>
              <a:t>Example 1</a:t>
            </a:r>
            <a:r>
              <a:rPr lang="en" sz="1600"/>
              <a:t>: It's impossible to calculate a precise probability that some hacker, somewhere in the world, will attack your servers within the next four quarters.</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300"/>
              </a:spcBef>
              <a:spcAft>
                <a:spcPts val="0"/>
              </a:spcAft>
              <a:buNone/>
            </a:pPr>
            <a:r>
              <a:rPr lang="en" sz="1600">
                <a:latin typeface="Roboto Medium"/>
                <a:ea typeface="Roboto Medium"/>
                <a:cs typeface="Roboto Medium"/>
                <a:sym typeface="Roboto Medium"/>
              </a:rPr>
              <a:t>Example 2</a:t>
            </a:r>
            <a:r>
              <a:rPr lang="en" sz="1600"/>
              <a:t>: It's impossible to precisely determine the fallout of a breach. The cost of this attack can depend on how long the attack lasts, which is impossible to determine ahead of time.</a:t>
            </a:r>
            <a:endParaRPr sz="1600"/>
          </a:p>
          <a:p>
            <a:pPr indent="0" lvl="0" marL="0" rtl="0" algn="l">
              <a:spcBef>
                <a:spcPts val="1200"/>
              </a:spcBef>
              <a:spcAft>
                <a:spcPts val="0"/>
              </a:spcAft>
              <a:buNone/>
            </a:pPr>
            <a:r>
              <a:rPr lang="en"/>
              <a:t> </a:t>
            </a:r>
            <a:endParaRPr/>
          </a:p>
          <a:p>
            <a:pPr indent="0" lvl="0" marL="0" rtl="0" algn="l">
              <a:spcBef>
                <a:spcPts val="800"/>
              </a:spcBef>
              <a:spcAft>
                <a:spcPts val="800"/>
              </a:spcAft>
              <a:buNone/>
            </a:pPr>
            <a:r>
              <a:t/>
            </a:r>
            <a:endParaRPr/>
          </a:p>
        </p:txBody>
      </p:sp>
      <p:sp>
        <p:nvSpPr>
          <p:cNvPr id="2213" name="Google Shape;2213;p123"/>
          <p:cNvSpPr/>
          <p:nvPr/>
        </p:nvSpPr>
        <p:spPr>
          <a:xfrm>
            <a:off x="602578" y="755822"/>
            <a:ext cx="2925936" cy="1901988"/>
          </a:xfrm>
          <a:prstGeom prst="cloud">
            <a:avLst/>
          </a:prstGeom>
          <a:solidFill>
            <a:srgbClr val="CFE2F3"/>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400">
                <a:latin typeface="Comfortaa"/>
                <a:ea typeface="Comfortaa"/>
                <a:cs typeface="Comfortaa"/>
                <a:sym typeface="Comfortaa"/>
              </a:rPr>
              <a:t>Qualitative</a:t>
            </a:r>
            <a:r>
              <a:rPr b="1" lang="en">
                <a:latin typeface="Comfortaa"/>
                <a:ea typeface="Comfortaa"/>
                <a:cs typeface="Comfortaa"/>
                <a:sym typeface="Comfortaa"/>
              </a:rPr>
              <a:t> </a:t>
            </a:r>
            <a:endParaRPr b="1">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7" name="Shape 2217"/>
        <p:cNvGrpSpPr/>
        <p:nvPr/>
      </p:nvGrpSpPr>
      <p:grpSpPr>
        <a:xfrm>
          <a:off x="0" y="0"/>
          <a:ext cx="0" cy="0"/>
          <a:chOff x="0" y="0"/>
          <a:chExt cx="0" cy="0"/>
        </a:xfrm>
      </p:grpSpPr>
      <p:pic>
        <p:nvPicPr>
          <p:cNvPr id="2218" name="Google Shape;2218;p124"/>
          <p:cNvPicPr preferRelativeResize="0"/>
          <p:nvPr/>
        </p:nvPicPr>
        <p:blipFill>
          <a:blip r:embed="rId3">
            <a:alphaModFix/>
          </a:blip>
          <a:stretch>
            <a:fillRect/>
          </a:stretch>
        </p:blipFill>
        <p:spPr>
          <a:xfrm>
            <a:off x="5237600" y="3110125"/>
            <a:ext cx="3054905" cy="1803898"/>
          </a:xfrm>
          <a:prstGeom prst="rect">
            <a:avLst/>
          </a:prstGeom>
          <a:noFill/>
          <a:ln>
            <a:noFill/>
          </a:ln>
        </p:spPr>
      </p:pic>
      <p:sp>
        <p:nvSpPr>
          <p:cNvPr id="2219" name="Google Shape;2219;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Qualitative Risk Analysis</a:t>
            </a:r>
            <a:endParaRPr/>
          </a:p>
        </p:txBody>
      </p:sp>
      <p:sp>
        <p:nvSpPr>
          <p:cNvPr id="2220" name="Google Shape;2220;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1" name="Google Shape;2221;p124"/>
          <p:cNvSpPr txBox="1"/>
          <p:nvPr/>
        </p:nvSpPr>
        <p:spPr>
          <a:xfrm>
            <a:off x="516000" y="708625"/>
            <a:ext cx="8112000" cy="13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When a complex evaluation of cost vs. benefit is unnecessary</a:t>
            </a:r>
            <a:endParaRPr sz="1800">
              <a:solidFill>
                <a:schemeClr val="dk1"/>
              </a:solidFill>
              <a:latin typeface="Roboto Medium"/>
              <a:ea typeface="Roboto Medium"/>
              <a:cs typeface="Roboto Medium"/>
              <a:sym typeface="Roboto Medium"/>
            </a:endParaRPr>
          </a:p>
          <a:p>
            <a:pPr indent="0" lvl="0" marL="0" rtl="0" algn="l">
              <a:lnSpc>
                <a:spcPct val="115000"/>
              </a:lnSpc>
              <a:spcBef>
                <a:spcPts val="800"/>
              </a:spcBef>
              <a:spcAft>
                <a:spcPts val="0"/>
              </a:spcAft>
              <a:buNone/>
            </a:pPr>
            <a:r>
              <a:rPr b="1" lang="en" sz="1600">
                <a:solidFill>
                  <a:srgbClr val="24292E"/>
                </a:solidFill>
                <a:latin typeface="Roboto"/>
                <a:ea typeface="Roboto"/>
                <a:cs typeface="Roboto"/>
                <a:sym typeface="Roboto"/>
              </a:rPr>
              <a:t>For example</a:t>
            </a:r>
            <a:r>
              <a:rPr lang="en" sz="1600">
                <a:solidFill>
                  <a:srgbClr val="24292E"/>
                </a:solidFill>
                <a:latin typeface="Roboto"/>
                <a:ea typeface="Roboto"/>
                <a:cs typeface="Roboto"/>
                <a:sym typeface="Roboto"/>
              </a:rPr>
              <a:t>: Companies deciding between an inexpensive VPN service that logs traffic on its servers for internal use, and a more expensive service that does </a:t>
            </a:r>
            <a:r>
              <a:rPr i="1" lang="en" sz="1600">
                <a:solidFill>
                  <a:srgbClr val="24292E"/>
                </a:solidFill>
                <a:latin typeface="Roboto"/>
                <a:ea typeface="Roboto"/>
                <a:cs typeface="Roboto"/>
                <a:sym typeface="Roboto"/>
              </a:rPr>
              <a:t>not</a:t>
            </a:r>
            <a:r>
              <a:rPr lang="en" sz="1600">
                <a:solidFill>
                  <a:srgbClr val="24292E"/>
                </a:solidFill>
                <a:latin typeface="Roboto"/>
                <a:ea typeface="Roboto"/>
                <a:cs typeface="Roboto"/>
                <a:sym typeface="Roboto"/>
              </a:rPr>
              <a:t> keep any logs:</a:t>
            </a:r>
            <a:endParaRPr sz="1600"/>
          </a:p>
        </p:txBody>
      </p:sp>
      <p:pic>
        <p:nvPicPr>
          <p:cNvPr id="2222" name="Google Shape;2222;p124"/>
          <p:cNvPicPr preferRelativeResize="0"/>
          <p:nvPr/>
        </p:nvPicPr>
        <p:blipFill>
          <a:blip r:embed="rId4">
            <a:alphaModFix/>
          </a:blip>
          <a:stretch>
            <a:fillRect/>
          </a:stretch>
        </p:blipFill>
        <p:spPr>
          <a:xfrm>
            <a:off x="1076288" y="3136650"/>
            <a:ext cx="2139729" cy="1750847"/>
          </a:xfrm>
          <a:prstGeom prst="rect">
            <a:avLst/>
          </a:prstGeom>
          <a:noFill/>
          <a:ln>
            <a:noFill/>
          </a:ln>
        </p:spPr>
      </p:pic>
      <p:sp>
        <p:nvSpPr>
          <p:cNvPr id="2223" name="Google Shape;2223;p124"/>
          <p:cNvSpPr txBox="1"/>
          <p:nvPr/>
        </p:nvSpPr>
        <p:spPr>
          <a:xfrm>
            <a:off x="320513" y="2141401"/>
            <a:ext cx="3651300" cy="10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 baking company can </a:t>
            </a:r>
            <a:r>
              <a:rPr lang="en">
                <a:latin typeface="Roboto"/>
                <a:ea typeface="Roboto"/>
                <a:cs typeface="Roboto"/>
                <a:sym typeface="Roboto"/>
              </a:rPr>
              <a:t>qualitatively</a:t>
            </a:r>
            <a:r>
              <a:rPr lang="en">
                <a:latin typeface="Roboto"/>
                <a:ea typeface="Roboto"/>
                <a:cs typeface="Roboto"/>
                <a:sym typeface="Roboto"/>
              </a:rPr>
              <a:t> decide that an </a:t>
            </a:r>
            <a:r>
              <a:rPr lang="en">
                <a:latin typeface="Roboto"/>
                <a:ea typeface="Roboto"/>
                <a:cs typeface="Roboto"/>
                <a:sym typeface="Roboto"/>
              </a:rPr>
              <a:t>inexpensive</a:t>
            </a:r>
            <a:r>
              <a:rPr lang="en">
                <a:latin typeface="Roboto"/>
                <a:ea typeface="Roboto"/>
                <a:cs typeface="Roboto"/>
                <a:sym typeface="Roboto"/>
              </a:rPr>
              <a:t> VPN is suitable, since it shouldn’t matter much if they’re logging non-confidential information</a:t>
            </a:r>
            <a:endParaRPr>
              <a:latin typeface="Roboto"/>
              <a:ea typeface="Roboto"/>
              <a:cs typeface="Roboto"/>
              <a:sym typeface="Roboto"/>
            </a:endParaRPr>
          </a:p>
        </p:txBody>
      </p:sp>
      <p:sp>
        <p:nvSpPr>
          <p:cNvPr id="2224" name="Google Shape;2224;p124"/>
          <p:cNvSpPr txBox="1"/>
          <p:nvPr/>
        </p:nvSpPr>
        <p:spPr>
          <a:xfrm>
            <a:off x="4939400" y="2242850"/>
            <a:ext cx="3651300" cy="15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 government defense organization would opt for more expensive services, as it would prefer to act much more confidentially. </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8" name="Shape 2228"/>
        <p:cNvGrpSpPr/>
        <p:nvPr/>
      </p:nvGrpSpPr>
      <p:grpSpPr>
        <a:xfrm>
          <a:off x="0" y="0"/>
          <a:ext cx="0" cy="0"/>
          <a:chOff x="0" y="0"/>
          <a:chExt cx="0" cy="0"/>
        </a:xfrm>
      </p:grpSpPr>
      <p:sp>
        <p:nvSpPr>
          <p:cNvPr id="2229" name="Google Shape;2229;p125"/>
          <p:cNvSpPr txBox="1"/>
          <p:nvPr/>
        </p:nvSpPr>
        <p:spPr>
          <a:xfrm>
            <a:off x="3058325" y="969550"/>
            <a:ext cx="3873000" cy="16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highlight>
                  <a:srgbClr val="FFFFFF"/>
                </a:highlight>
                <a:latin typeface="Roboto"/>
                <a:ea typeface="Roboto"/>
                <a:cs typeface="Roboto"/>
                <a:sym typeface="Roboto"/>
              </a:rPr>
              <a:t>On the other hand, there are circumstances where intuitive analysis is insufficient. </a:t>
            </a:r>
            <a:endParaRPr b="1" sz="2400">
              <a:latin typeface="Roboto"/>
              <a:ea typeface="Roboto"/>
              <a:cs typeface="Roboto"/>
              <a:sym typeface="Roboto"/>
            </a:endParaRPr>
          </a:p>
          <a:p>
            <a:pPr indent="0" lvl="0" marL="0" rtl="0" algn="l">
              <a:spcBef>
                <a:spcPts val="0"/>
              </a:spcBef>
              <a:spcAft>
                <a:spcPts val="0"/>
              </a:spcAft>
              <a:buNone/>
            </a:pPr>
            <a:r>
              <a:t/>
            </a:r>
            <a:endParaRPr/>
          </a:p>
        </p:txBody>
      </p:sp>
      <p:sp>
        <p:nvSpPr>
          <p:cNvPr id="2230" name="Google Shape;2230;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Quantitative Risk Analysis Example 1</a:t>
            </a:r>
            <a:endParaRPr/>
          </a:p>
        </p:txBody>
      </p:sp>
      <p:sp>
        <p:nvSpPr>
          <p:cNvPr id="2231" name="Google Shape;2231;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2" name="Google Shape;2232;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3" name="Google Shape;2233;p125"/>
          <p:cNvSpPr txBox="1"/>
          <p:nvPr>
            <p:ph idx="3" type="body"/>
          </p:nvPr>
        </p:nvSpPr>
        <p:spPr>
          <a:xfrm>
            <a:off x="106375" y="1773975"/>
            <a:ext cx="8621400" cy="2700000"/>
          </a:xfrm>
          <a:prstGeom prst="rect">
            <a:avLst/>
          </a:prstGeom>
          <a:ln>
            <a:noFill/>
          </a:ln>
        </p:spPr>
        <p:txBody>
          <a:bodyPr anchorCtr="0" anchor="ctr" bIns="914400" lIns="457200" spcFirstLastPara="1" rIns="457200" wrap="square" tIns="914400">
            <a:no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600"/>
              <a:t> </a:t>
            </a:r>
            <a:endParaRPr sz="1600"/>
          </a:p>
          <a:p>
            <a:pPr indent="0" lvl="0" marL="0" rtl="0" algn="ctr">
              <a:lnSpc>
                <a:spcPct val="115000"/>
              </a:lnSpc>
              <a:spcBef>
                <a:spcPts val="0"/>
              </a:spcBef>
              <a:spcAft>
                <a:spcPts val="0"/>
              </a:spcAft>
              <a:buNone/>
            </a:pPr>
            <a:r>
              <a:rPr lang="en" sz="1600"/>
              <a:t>The Security Department wants to invest in protecting the organization's infrastructure. In order to secure the money from the Finance Department, they must justify their ask. So, they present a quantitative risk analysis to demonstrate that the cost of </a:t>
            </a:r>
            <a:r>
              <a:rPr i="1" lang="en" sz="1600"/>
              <a:t>not</a:t>
            </a:r>
            <a:r>
              <a:rPr lang="en" sz="1600"/>
              <a:t> investing is much greater than the budget they're requesting.</a:t>
            </a:r>
            <a:endParaRPr sz="1600"/>
          </a:p>
          <a:p>
            <a:pPr indent="0" lvl="0" marL="0" rtl="0" algn="l">
              <a:spcBef>
                <a:spcPts val="0"/>
              </a:spcBef>
              <a:spcAft>
                <a:spcPts val="0"/>
              </a:spcAft>
              <a:buNone/>
            </a:pPr>
            <a:r>
              <a:rPr lang="en"/>
              <a:t> </a:t>
            </a:r>
            <a:endParaRPr/>
          </a:p>
          <a:p>
            <a:pPr indent="0" lvl="0" marL="0" rtl="0" algn="l">
              <a:spcBef>
                <a:spcPts val="800"/>
              </a:spcBef>
              <a:spcAft>
                <a:spcPts val="800"/>
              </a:spcAft>
              <a:buNone/>
            </a:pPr>
            <a:r>
              <a:t/>
            </a:r>
            <a:endParaRPr/>
          </a:p>
        </p:txBody>
      </p:sp>
      <p:sp>
        <p:nvSpPr>
          <p:cNvPr id="2234" name="Google Shape;2234;p125"/>
          <p:cNvSpPr/>
          <p:nvPr/>
        </p:nvSpPr>
        <p:spPr>
          <a:xfrm>
            <a:off x="1015975" y="969550"/>
            <a:ext cx="1950600" cy="16059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ono"/>
                <a:ea typeface="Roboto Mono"/>
                <a:cs typeface="Roboto Mono"/>
                <a:sym typeface="Roboto Mono"/>
              </a:rPr>
              <a:t>Quantitative</a:t>
            </a:r>
            <a:endParaRPr sz="1600">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8" name="Shape 2238"/>
        <p:cNvGrpSpPr/>
        <p:nvPr/>
      </p:nvGrpSpPr>
      <p:grpSpPr>
        <a:xfrm>
          <a:off x="0" y="0"/>
          <a:ext cx="0" cy="0"/>
          <a:chOff x="0" y="0"/>
          <a:chExt cx="0" cy="0"/>
        </a:xfrm>
      </p:grpSpPr>
      <p:sp>
        <p:nvSpPr>
          <p:cNvPr id="2239" name="Google Shape;2239;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Quantitative Risk Analysis Example 2</a:t>
            </a:r>
            <a:endParaRPr/>
          </a:p>
        </p:txBody>
      </p:sp>
      <p:sp>
        <p:nvSpPr>
          <p:cNvPr id="2240" name="Google Shape;2240;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1" name="Google Shape;2241;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2" name="Google Shape;2242;p126"/>
          <p:cNvSpPr txBox="1"/>
          <p:nvPr>
            <p:ph idx="3" type="body"/>
          </p:nvPr>
        </p:nvSpPr>
        <p:spPr>
          <a:xfrm>
            <a:off x="106375" y="3238963"/>
            <a:ext cx="8621400" cy="1476300"/>
          </a:xfrm>
          <a:prstGeom prst="rect">
            <a:avLst/>
          </a:prstGeom>
          <a:ln>
            <a:noFill/>
          </a:ln>
        </p:spPr>
        <p:txBody>
          <a:bodyPr anchorCtr="0" anchor="ctr" bIns="914400" lIns="457200" spcFirstLastPara="1" rIns="457200" wrap="square" tIns="914400">
            <a:noAutofit/>
          </a:bodyPr>
          <a:lstStyle/>
          <a:p>
            <a:pPr indent="0" lvl="0" marL="0" rtl="0" algn="ctr">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rPr lang="en" sz="1600"/>
              <a:t> </a:t>
            </a:r>
            <a:endParaRPr sz="1600"/>
          </a:p>
          <a:p>
            <a:pPr indent="0" lvl="0" marL="0" rtl="0" algn="ctr">
              <a:lnSpc>
                <a:spcPct val="115000"/>
              </a:lnSpc>
              <a:spcBef>
                <a:spcPts val="0"/>
              </a:spcBef>
              <a:spcAft>
                <a:spcPts val="0"/>
              </a:spcAft>
              <a:buNone/>
            </a:pPr>
            <a:r>
              <a:rPr lang="en" sz="1600"/>
              <a:t>The Executive Team needs to decide whether to migrate to a new cloud provider as part of negotiations with a potential partner. </a:t>
            </a:r>
            <a:endParaRPr sz="1600"/>
          </a:p>
          <a:p>
            <a:pPr indent="0" lvl="0" marL="0" rtl="0" algn="ctr">
              <a:lnSpc>
                <a:spcPct val="115000"/>
              </a:lnSpc>
              <a:spcBef>
                <a:spcPts val="0"/>
              </a:spcBef>
              <a:spcAft>
                <a:spcPts val="0"/>
              </a:spcAft>
              <a:buNone/>
            </a:pPr>
            <a:r>
              <a:t/>
            </a:r>
            <a:endParaRPr sz="1600"/>
          </a:p>
          <a:p>
            <a:pPr indent="0" lvl="0" marL="0" rtl="0" algn="ctr">
              <a:lnSpc>
                <a:spcPct val="115000"/>
              </a:lnSpc>
              <a:spcBef>
                <a:spcPts val="0"/>
              </a:spcBef>
              <a:spcAft>
                <a:spcPts val="0"/>
              </a:spcAft>
              <a:buNone/>
            </a:pPr>
            <a:r>
              <a:rPr lang="en" sz="1600"/>
              <a:t>This transition has major financial implications, so they wouldn't make the decision without accurate assessment of potential losses due to downtime, retraining, risk of data corruption during migration, etc.</a:t>
            </a:r>
            <a:endParaRPr sz="1600"/>
          </a:p>
          <a:p>
            <a:pPr indent="0" lvl="0" marL="0" rtl="0" algn="l">
              <a:spcBef>
                <a:spcPts val="0"/>
              </a:spcBef>
              <a:spcAft>
                <a:spcPts val="0"/>
              </a:spcAft>
              <a:buNone/>
            </a:pPr>
            <a:r>
              <a:rPr lang="en"/>
              <a:t> </a:t>
            </a:r>
            <a:endParaRPr/>
          </a:p>
          <a:p>
            <a:pPr indent="0" lvl="0" marL="0" rtl="0" algn="l">
              <a:spcBef>
                <a:spcPts val="800"/>
              </a:spcBef>
              <a:spcAft>
                <a:spcPts val="800"/>
              </a:spcAft>
              <a:buNone/>
            </a:pPr>
            <a:r>
              <a:t/>
            </a:r>
            <a:endParaRPr/>
          </a:p>
        </p:txBody>
      </p:sp>
      <p:sp>
        <p:nvSpPr>
          <p:cNvPr id="2243" name="Google Shape;2243;p126"/>
          <p:cNvSpPr txBox="1"/>
          <p:nvPr/>
        </p:nvSpPr>
        <p:spPr>
          <a:xfrm>
            <a:off x="3058325" y="969550"/>
            <a:ext cx="3873000" cy="16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highlight>
                  <a:srgbClr val="FFFFFF"/>
                </a:highlight>
                <a:latin typeface="Roboto"/>
                <a:ea typeface="Roboto"/>
                <a:cs typeface="Roboto"/>
                <a:sym typeface="Roboto"/>
              </a:rPr>
              <a:t>On the other hand, there are circumstances where intuitive analysis is insufficient. </a:t>
            </a:r>
            <a:endParaRPr b="1" sz="2400">
              <a:latin typeface="Roboto"/>
              <a:ea typeface="Roboto"/>
              <a:cs typeface="Roboto"/>
              <a:sym typeface="Roboto"/>
            </a:endParaRPr>
          </a:p>
          <a:p>
            <a:pPr indent="0" lvl="0" marL="0" rtl="0" algn="l">
              <a:spcBef>
                <a:spcPts val="0"/>
              </a:spcBef>
              <a:spcAft>
                <a:spcPts val="0"/>
              </a:spcAft>
              <a:buNone/>
            </a:pPr>
            <a:r>
              <a:t/>
            </a:r>
            <a:endParaRPr/>
          </a:p>
        </p:txBody>
      </p:sp>
      <p:sp>
        <p:nvSpPr>
          <p:cNvPr id="2244" name="Google Shape;2244;p126"/>
          <p:cNvSpPr/>
          <p:nvPr/>
        </p:nvSpPr>
        <p:spPr>
          <a:xfrm>
            <a:off x="1015975" y="969550"/>
            <a:ext cx="1950600" cy="16059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ono"/>
                <a:ea typeface="Roboto Mono"/>
                <a:cs typeface="Roboto Mono"/>
                <a:sym typeface="Roboto Mono"/>
              </a:rPr>
              <a:t>Quantitative</a:t>
            </a:r>
            <a:endParaRPr sz="1600">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8" name="Shape 2248"/>
        <p:cNvGrpSpPr/>
        <p:nvPr/>
      </p:nvGrpSpPr>
      <p:grpSpPr>
        <a:xfrm>
          <a:off x="0" y="0"/>
          <a:ext cx="0" cy="0"/>
          <a:chOff x="0" y="0"/>
          <a:chExt cx="0" cy="0"/>
        </a:xfrm>
      </p:grpSpPr>
      <p:sp>
        <p:nvSpPr>
          <p:cNvPr id="2249" name="Google Shape;2249;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Asset Value and Exposure Factor</a:t>
            </a:r>
            <a:endParaRPr/>
          </a:p>
        </p:txBody>
      </p:sp>
      <p:sp>
        <p:nvSpPr>
          <p:cNvPr id="2250" name="Google Shape;2250;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1"/>
                </a:solidFill>
              </a:rPr>
              <a:t>To perform quantitative Risk Analysis, analysts start by calculating how much it costs if an asset is breached.</a:t>
            </a:r>
            <a:endParaRPr/>
          </a:p>
        </p:txBody>
      </p:sp>
      <p:sp>
        <p:nvSpPr>
          <p:cNvPr id="2251" name="Google Shape;2251;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2" name="Google Shape;2252;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3" name="Google Shape;2253;p127"/>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1200"/>
              </a:spcAft>
              <a:buNone/>
            </a:pPr>
            <a:r>
              <a:rPr lang="en" sz="1600">
                <a:solidFill>
                  <a:schemeClr val="dk1"/>
                </a:solidFill>
              </a:rPr>
              <a:t>To calculate this, they first quantify </a:t>
            </a:r>
            <a:r>
              <a:rPr b="1" lang="en" sz="1600">
                <a:solidFill>
                  <a:schemeClr val="dk1"/>
                </a:solidFill>
              </a:rPr>
              <a:t>asset value</a:t>
            </a:r>
            <a:r>
              <a:rPr lang="en" sz="1600">
                <a:solidFill>
                  <a:schemeClr val="dk1"/>
                </a:solidFill>
              </a:rPr>
              <a:t> and </a:t>
            </a:r>
            <a:r>
              <a:rPr b="1" lang="en" sz="1600">
                <a:solidFill>
                  <a:schemeClr val="dk1"/>
                </a:solidFill>
              </a:rPr>
              <a:t>exposure factor</a:t>
            </a:r>
            <a:endParaRPr sz="1600">
              <a:solidFill>
                <a:schemeClr val="dk1"/>
              </a:solidFill>
            </a:endParaRPr>
          </a:p>
        </p:txBody>
      </p:sp>
      <p:sp>
        <p:nvSpPr>
          <p:cNvPr id="2254" name="Google Shape;2254;p127"/>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We’ve already covered that </a:t>
            </a:r>
            <a:r>
              <a:rPr b="1" lang="en" sz="1600"/>
              <a:t>asset value </a:t>
            </a:r>
            <a:r>
              <a:rPr lang="en" sz="1600"/>
              <a:t> is how much money an asset is worth in dollars. </a:t>
            </a:r>
            <a:endParaRPr sz="1600"/>
          </a:p>
        </p:txBody>
      </p:sp>
      <p:sp>
        <p:nvSpPr>
          <p:cNvPr id="2255" name="Google Shape;2255;p127"/>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The </a:t>
            </a:r>
            <a:r>
              <a:rPr b="1" lang="en" sz="1600"/>
              <a:t>Exposure factor </a:t>
            </a:r>
            <a:r>
              <a:rPr lang="en" sz="1600"/>
              <a:t>is the measurement of how much of an asset will be affected in the event of a breach.</a:t>
            </a:r>
            <a:endParaRPr sz="1600"/>
          </a:p>
        </p:txBody>
      </p:sp>
      <p:sp>
        <p:nvSpPr>
          <p:cNvPr id="2256" name="Google Shape;2256;p127"/>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In other words, will an attack result in </a:t>
            </a:r>
            <a:r>
              <a:rPr b="1" lang="en" sz="1600"/>
              <a:t>partial / temporary</a:t>
            </a:r>
            <a:r>
              <a:rPr lang="en" sz="1600"/>
              <a:t> or </a:t>
            </a:r>
            <a:r>
              <a:rPr b="1" lang="en" sz="1600"/>
              <a:t>complete</a:t>
            </a:r>
            <a:r>
              <a:rPr b="1" lang="en" sz="1600"/>
              <a:t> / permanent</a:t>
            </a:r>
            <a:r>
              <a:rPr lang="en" sz="1600"/>
              <a:t> destruction of an asset. </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0" name="Shape 2260"/>
        <p:cNvGrpSpPr/>
        <p:nvPr/>
      </p:nvGrpSpPr>
      <p:grpSpPr>
        <a:xfrm>
          <a:off x="0" y="0"/>
          <a:ext cx="0" cy="0"/>
          <a:chOff x="0" y="0"/>
          <a:chExt cx="0" cy="0"/>
        </a:xfrm>
      </p:grpSpPr>
      <p:sp>
        <p:nvSpPr>
          <p:cNvPr id="2261" name="Google Shape;2261;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Determining Exposure Factor</a:t>
            </a:r>
            <a:endParaRPr/>
          </a:p>
        </p:txBody>
      </p:sp>
      <p:sp>
        <p:nvSpPr>
          <p:cNvPr id="2262" name="Google Shape;2262;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Exposure factor is always somewhat subjective. We apply a numerical value according to the expected damage occured if a risk was exploited:</a:t>
            </a:r>
            <a:endParaRPr/>
          </a:p>
        </p:txBody>
      </p:sp>
      <p:sp>
        <p:nvSpPr>
          <p:cNvPr id="2263" name="Google Shape;2263;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4" name="Google Shape;2264;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5" name="Google Shape;2265;p12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Attack would </a:t>
            </a:r>
            <a:r>
              <a:rPr b="1" lang="en" sz="1800"/>
              <a:t>completely eliminate </a:t>
            </a:r>
            <a:r>
              <a:rPr lang="en" sz="1800"/>
              <a:t>an</a:t>
            </a:r>
            <a:r>
              <a:rPr lang="en" sz="1800"/>
              <a:t> asset. </a:t>
            </a:r>
            <a:endParaRPr sz="1800"/>
          </a:p>
        </p:txBody>
      </p:sp>
      <p:sp>
        <p:nvSpPr>
          <p:cNvPr id="2266" name="Google Shape;2266;p12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chemeClr val="dk1"/>
                </a:solidFill>
              </a:rPr>
              <a:t>Attack would </a:t>
            </a:r>
            <a:r>
              <a:rPr b="1" lang="en" sz="1800">
                <a:solidFill>
                  <a:schemeClr val="dk1"/>
                </a:solidFill>
              </a:rPr>
              <a:t>mostly eliminate</a:t>
            </a:r>
            <a:r>
              <a:rPr lang="en" sz="1800">
                <a:solidFill>
                  <a:schemeClr val="dk1"/>
                </a:solidFill>
              </a:rPr>
              <a:t> an asset. </a:t>
            </a:r>
            <a:endParaRPr sz="1800"/>
          </a:p>
        </p:txBody>
      </p:sp>
      <p:sp>
        <p:nvSpPr>
          <p:cNvPr id="2267" name="Google Shape;2267;p12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chemeClr val="dk1"/>
                </a:solidFill>
              </a:rPr>
              <a:t>Attack would </a:t>
            </a:r>
            <a:r>
              <a:rPr b="1" lang="en" sz="1800">
                <a:solidFill>
                  <a:schemeClr val="dk1"/>
                </a:solidFill>
              </a:rPr>
              <a:t>half eliminate</a:t>
            </a:r>
            <a:r>
              <a:rPr lang="en" sz="1800">
                <a:solidFill>
                  <a:schemeClr val="dk1"/>
                </a:solidFill>
              </a:rPr>
              <a:t> an asset. </a:t>
            </a:r>
            <a:endParaRPr sz="1800">
              <a:solidFill>
                <a:schemeClr val="dk1"/>
              </a:solidFill>
            </a:endParaRPr>
          </a:p>
        </p:txBody>
      </p:sp>
      <p:sp>
        <p:nvSpPr>
          <p:cNvPr id="2268" name="Google Shape;2268;p12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chemeClr val="dk1"/>
                </a:solidFill>
              </a:rPr>
              <a:t>Attack would </a:t>
            </a:r>
            <a:r>
              <a:rPr b="1" lang="en" sz="1800">
                <a:solidFill>
                  <a:schemeClr val="dk1"/>
                </a:solidFill>
              </a:rPr>
              <a:t>partially eliminate</a:t>
            </a:r>
            <a:r>
              <a:rPr lang="en" sz="1800">
                <a:solidFill>
                  <a:schemeClr val="dk1"/>
                </a:solidFill>
              </a:rPr>
              <a:t> an asset. </a:t>
            </a:r>
            <a:endParaRPr sz="1800">
              <a:solidFill>
                <a:schemeClr val="dk1"/>
              </a:solidFill>
            </a:endParaRPr>
          </a:p>
        </p:txBody>
      </p:sp>
      <p:sp>
        <p:nvSpPr>
          <p:cNvPr id="2269" name="Google Shape;2269;p128"/>
          <p:cNvSpPr/>
          <p:nvPr/>
        </p:nvSpPr>
        <p:spPr>
          <a:xfrm>
            <a:off x="390200" y="1390813"/>
            <a:ext cx="871500" cy="6069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Mono"/>
                <a:ea typeface="Roboto Mono"/>
                <a:cs typeface="Roboto Mono"/>
                <a:sym typeface="Roboto Mono"/>
              </a:rPr>
              <a:t>1.0</a:t>
            </a:r>
            <a:endParaRPr sz="2400">
              <a:latin typeface="Roboto Mono"/>
              <a:ea typeface="Roboto Mono"/>
              <a:cs typeface="Roboto Mono"/>
              <a:sym typeface="Roboto Mono"/>
            </a:endParaRPr>
          </a:p>
        </p:txBody>
      </p:sp>
      <p:sp>
        <p:nvSpPr>
          <p:cNvPr id="2270" name="Google Shape;2270;p128"/>
          <p:cNvSpPr/>
          <p:nvPr/>
        </p:nvSpPr>
        <p:spPr>
          <a:xfrm>
            <a:off x="390200" y="2237125"/>
            <a:ext cx="871500" cy="6069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Mono"/>
                <a:ea typeface="Roboto Mono"/>
                <a:cs typeface="Roboto Mono"/>
                <a:sym typeface="Roboto Mono"/>
              </a:rPr>
              <a:t>.75</a:t>
            </a:r>
            <a:endParaRPr sz="2400">
              <a:latin typeface="Roboto Mono"/>
              <a:ea typeface="Roboto Mono"/>
              <a:cs typeface="Roboto Mono"/>
              <a:sym typeface="Roboto Mono"/>
            </a:endParaRPr>
          </a:p>
        </p:txBody>
      </p:sp>
      <p:sp>
        <p:nvSpPr>
          <p:cNvPr id="2271" name="Google Shape;2271;p128"/>
          <p:cNvSpPr/>
          <p:nvPr/>
        </p:nvSpPr>
        <p:spPr>
          <a:xfrm>
            <a:off x="390200" y="3078050"/>
            <a:ext cx="871500" cy="6069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Mono"/>
                <a:ea typeface="Roboto Mono"/>
                <a:cs typeface="Roboto Mono"/>
                <a:sym typeface="Roboto Mono"/>
              </a:rPr>
              <a:t>0.5</a:t>
            </a:r>
            <a:endParaRPr sz="2400">
              <a:latin typeface="Roboto Mono"/>
              <a:ea typeface="Roboto Mono"/>
              <a:cs typeface="Roboto Mono"/>
              <a:sym typeface="Roboto Mono"/>
            </a:endParaRPr>
          </a:p>
        </p:txBody>
      </p:sp>
      <p:sp>
        <p:nvSpPr>
          <p:cNvPr id="2272" name="Google Shape;2272;p128"/>
          <p:cNvSpPr/>
          <p:nvPr/>
        </p:nvSpPr>
        <p:spPr>
          <a:xfrm>
            <a:off x="390200" y="3918938"/>
            <a:ext cx="871500" cy="6069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Mono"/>
                <a:ea typeface="Roboto Mono"/>
                <a:cs typeface="Roboto Mono"/>
                <a:sym typeface="Roboto Mono"/>
              </a:rPr>
              <a:t>.25</a:t>
            </a:r>
            <a:endParaRPr sz="2400">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6" name="Shape 2276"/>
        <p:cNvGrpSpPr/>
        <p:nvPr/>
      </p:nvGrpSpPr>
      <p:grpSpPr>
        <a:xfrm>
          <a:off x="0" y="0"/>
          <a:ext cx="0" cy="0"/>
          <a:chOff x="0" y="0"/>
          <a:chExt cx="0" cy="0"/>
        </a:xfrm>
      </p:grpSpPr>
      <p:sp>
        <p:nvSpPr>
          <p:cNvPr id="2277" name="Google Shape;2277;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highlight>
                  <a:srgbClr val="FFF2CC"/>
                </a:highlight>
              </a:rPr>
              <a:t>Loss Expectancy</a:t>
            </a:r>
            <a:endParaRPr>
              <a:highlight>
                <a:srgbClr val="FFF2CC"/>
              </a:highlight>
            </a:endParaRPr>
          </a:p>
        </p:txBody>
      </p:sp>
      <p:sp>
        <p:nvSpPr>
          <p:cNvPr id="2278" name="Google Shape;2278;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measure of how much money an organization will lose in the event of a given breach. </a:t>
            </a:r>
            <a:endParaRPr/>
          </a:p>
        </p:txBody>
      </p:sp>
      <p:sp>
        <p:nvSpPr>
          <p:cNvPr id="2279" name="Google Shape;2279;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0" name="Google Shape;2280;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1" name="Google Shape;2281;p129"/>
          <p:cNvSpPr txBox="1"/>
          <p:nvPr>
            <p:ph idx="3" type="body"/>
          </p:nvPr>
        </p:nvSpPr>
        <p:spPr>
          <a:xfrm>
            <a:off x="-87000" y="1389350"/>
            <a:ext cx="9318000" cy="352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Single Loss Expectancy (SLE)</a:t>
            </a:r>
            <a:r>
              <a:rPr lang="en" sz="1600"/>
              <a:t>: the estimated cost of the </a:t>
            </a:r>
            <a:r>
              <a:rPr lang="en" sz="1600"/>
              <a:t>occurrence</a:t>
            </a:r>
            <a:r>
              <a:rPr lang="en" sz="1600"/>
              <a:t> of a risk on a given asset</a:t>
            </a:r>
            <a:endParaRPr sz="1600"/>
          </a:p>
          <a:p>
            <a:pPr indent="0" lvl="0" marL="0" rtl="0" algn="ctr">
              <a:spcBef>
                <a:spcPts val="800"/>
              </a:spcBef>
              <a:spcAft>
                <a:spcPts val="0"/>
              </a:spcAft>
              <a:buNone/>
            </a:pPr>
            <a:r>
              <a:rPr b="1" lang="en" sz="1800">
                <a:highlight>
                  <a:srgbClr val="FFD966"/>
                </a:highlight>
                <a:latin typeface="Roboto Mono"/>
                <a:ea typeface="Roboto Mono"/>
                <a:cs typeface="Roboto Mono"/>
                <a:sym typeface="Roboto Mono"/>
              </a:rPr>
              <a:t>SLE = AVE x EF</a:t>
            </a:r>
            <a:endParaRPr b="1" sz="1800">
              <a:highlight>
                <a:srgbClr val="FFD966"/>
              </a:highlight>
              <a:latin typeface="Roboto Mono"/>
              <a:ea typeface="Roboto Mono"/>
              <a:cs typeface="Roboto Mono"/>
              <a:sym typeface="Roboto Mono"/>
            </a:endParaRPr>
          </a:p>
          <a:p>
            <a:pPr indent="0" lvl="0" marL="0" rtl="0" algn="ctr">
              <a:spcBef>
                <a:spcPts val="800"/>
              </a:spcBef>
              <a:spcAft>
                <a:spcPts val="0"/>
              </a:spcAft>
              <a:buNone/>
            </a:pPr>
            <a:r>
              <a:rPr lang="en" sz="1600">
                <a:latin typeface="Roboto Mono"/>
                <a:ea typeface="Roboto Mono"/>
                <a:cs typeface="Roboto Mono"/>
                <a:sym typeface="Roboto Mono"/>
              </a:rPr>
              <a:t>AV = </a:t>
            </a:r>
            <a:r>
              <a:rPr lang="en" sz="1600"/>
              <a:t>Asset Value</a:t>
            </a:r>
            <a:endParaRPr sz="1600"/>
          </a:p>
          <a:p>
            <a:pPr indent="0" lvl="0" marL="0" rtl="0" algn="ctr">
              <a:spcBef>
                <a:spcPts val="0"/>
              </a:spcBef>
              <a:spcAft>
                <a:spcPts val="0"/>
              </a:spcAft>
              <a:buNone/>
            </a:pPr>
            <a:r>
              <a:rPr lang="en" sz="1600">
                <a:latin typeface="Roboto Mono"/>
                <a:ea typeface="Roboto Mono"/>
                <a:cs typeface="Roboto Mono"/>
                <a:sym typeface="Roboto Mono"/>
              </a:rPr>
              <a:t>EF = </a:t>
            </a:r>
            <a:r>
              <a:rPr lang="en" sz="1600"/>
              <a:t>Exposure Factor</a:t>
            </a:r>
            <a:endParaRPr sz="1600"/>
          </a:p>
          <a:p>
            <a:pPr indent="0" lvl="0" marL="0" rtl="0" algn="l">
              <a:spcBef>
                <a:spcPts val="0"/>
              </a:spcBef>
              <a:spcAft>
                <a:spcPts val="0"/>
              </a:spcAft>
              <a:buNone/>
            </a:pPr>
            <a:r>
              <a:t/>
            </a:r>
            <a:endParaRPr sz="1600">
              <a:latin typeface="Roboto Mono"/>
              <a:ea typeface="Roboto Mono"/>
              <a:cs typeface="Roboto Mono"/>
              <a:sym typeface="Roboto Mono"/>
            </a:endParaRPr>
          </a:p>
          <a:p>
            <a:pPr indent="0" lvl="0" marL="0" rtl="0" algn="l">
              <a:spcBef>
                <a:spcPts val="800"/>
              </a:spcBef>
              <a:spcAft>
                <a:spcPts val="0"/>
              </a:spcAft>
              <a:buNone/>
            </a:pPr>
            <a:r>
              <a:rPr b="1" lang="en" sz="1600"/>
              <a:t>Annual Rate of </a:t>
            </a:r>
            <a:r>
              <a:rPr b="1" lang="en" sz="1600"/>
              <a:t>Occurrence (ARO)</a:t>
            </a:r>
            <a:r>
              <a:rPr lang="en" sz="1600"/>
              <a:t> is the estimated amount of times the risk is likely to occur in a given year. </a:t>
            </a:r>
            <a:endParaRPr sz="1600"/>
          </a:p>
          <a:p>
            <a:pPr indent="0" lvl="0" marL="0" rtl="0" algn="ctr">
              <a:spcBef>
                <a:spcPts val="800"/>
              </a:spcBef>
              <a:spcAft>
                <a:spcPts val="0"/>
              </a:spcAft>
              <a:buNone/>
            </a:pPr>
            <a:r>
              <a:rPr b="1" lang="en" sz="1800">
                <a:highlight>
                  <a:srgbClr val="FFD966"/>
                </a:highlight>
                <a:latin typeface="Roboto Mono"/>
                <a:ea typeface="Roboto Mono"/>
                <a:cs typeface="Roboto Mono"/>
                <a:sym typeface="Roboto Mono"/>
              </a:rPr>
              <a:t>ARO = SLE x 12</a:t>
            </a:r>
            <a:endParaRPr b="1" sz="1800">
              <a:highlight>
                <a:srgbClr val="FFD966"/>
              </a:highlight>
              <a:latin typeface="Roboto Mono"/>
              <a:ea typeface="Roboto Mono"/>
              <a:cs typeface="Roboto Mono"/>
              <a:sym typeface="Roboto Mono"/>
            </a:endParaRPr>
          </a:p>
          <a:p>
            <a:pPr indent="0" lvl="0" marL="0" rtl="0" algn="l">
              <a:spcBef>
                <a:spcPts val="800"/>
              </a:spcBef>
              <a:spcAft>
                <a:spcPts val="0"/>
              </a:spcAft>
              <a:buNone/>
            </a:pPr>
            <a:r>
              <a:t/>
            </a:r>
            <a:endParaRPr sz="1600"/>
          </a:p>
          <a:p>
            <a:pPr indent="0" lvl="0" marL="0" rtl="0" algn="l">
              <a:spcBef>
                <a:spcPts val="800"/>
              </a:spcBef>
              <a:spcAft>
                <a:spcPts val="0"/>
              </a:spcAft>
              <a:buNone/>
            </a:pPr>
            <a:r>
              <a:rPr b="1" lang="en" sz="1600"/>
              <a:t>Annual Loss Expectancy (ALE)</a:t>
            </a:r>
            <a:r>
              <a:rPr lang="en" sz="1600"/>
              <a:t> is the metric determining the cost of a risk </a:t>
            </a:r>
            <a:r>
              <a:rPr lang="en" sz="1600"/>
              <a:t>reoccurring</a:t>
            </a:r>
            <a:endParaRPr sz="1600"/>
          </a:p>
          <a:p>
            <a:pPr indent="0" lvl="0" marL="0" rtl="0" algn="ctr">
              <a:spcBef>
                <a:spcPts val="800"/>
              </a:spcBef>
              <a:spcAft>
                <a:spcPts val="0"/>
              </a:spcAft>
              <a:buNone/>
            </a:pPr>
            <a:r>
              <a:rPr b="1" lang="en" sz="1800">
                <a:highlight>
                  <a:srgbClr val="FFD966"/>
                </a:highlight>
              </a:rPr>
              <a:t>ALE = SLE x ARO</a:t>
            </a:r>
            <a:endParaRPr b="1" sz="1800">
              <a:highlight>
                <a:srgbClr val="FFD966"/>
              </a:highlight>
            </a:endParaRPr>
          </a:p>
          <a:p>
            <a:pPr indent="0" lvl="0" marL="0" rtl="0" algn="l">
              <a:spcBef>
                <a:spcPts val="800"/>
              </a:spcBef>
              <a:spcAft>
                <a:spcPts val="800"/>
              </a:spcAft>
              <a:buNone/>
            </a:pPr>
            <a:r>
              <a:t/>
            </a:r>
            <a:endParaRPr sz="1600">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5" name="Shape 2285"/>
        <p:cNvGrpSpPr/>
        <p:nvPr/>
      </p:nvGrpSpPr>
      <p:grpSpPr>
        <a:xfrm>
          <a:off x="0" y="0"/>
          <a:ext cx="0" cy="0"/>
          <a:chOff x="0" y="0"/>
          <a:chExt cx="0" cy="0"/>
        </a:xfrm>
      </p:grpSpPr>
      <p:sp>
        <p:nvSpPr>
          <p:cNvPr id="2286" name="Google Shape;2286;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Loss Expectancy </a:t>
            </a:r>
            <a:endParaRPr/>
          </a:p>
        </p:txBody>
      </p:sp>
      <p:sp>
        <p:nvSpPr>
          <p:cNvPr id="2287" name="Google Shape;2287;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Loss expectancy can categorize the degree of a breach’s impact.</a:t>
            </a:r>
            <a:endParaRPr/>
          </a:p>
        </p:txBody>
      </p:sp>
      <p:sp>
        <p:nvSpPr>
          <p:cNvPr id="2288" name="Google Shape;228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9" name="Google Shape;2289;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0" name="Google Shape;2290;p13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Marginal</a:t>
            </a:r>
            <a:r>
              <a:rPr lang="en"/>
              <a:t>: </a:t>
            </a:r>
            <a:r>
              <a:rPr lang="en"/>
              <a:t>The organization has sufficient resources to respond to the breach immediately, without affecting day-to-day operations or revenue.</a:t>
            </a:r>
            <a:endParaRPr/>
          </a:p>
        </p:txBody>
      </p:sp>
      <p:sp>
        <p:nvSpPr>
          <p:cNvPr id="2291" name="Google Shape;2291;p130"/>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Notable</a:t>
            </a:r>
            <a:r>
              <a:rPr lang="en"/>
              <a:t>: The organization has sufficient resources to respond to the breach, but may need to experience operation </a:t>
            </a:r>
            <a:r>
              <a:rPr lang="en"/>
              <a:t>interruptions</a:t>
            </a:r>
            <a:r>
              <a:rPr lang="en"/>
              <a:t> to respond. </a:t>
            </a:r>
            <a:endParaRPr/>
          </a:p>
        </p:txBody>
      </p:sp>
      <p:sp>
        <p:nvSpPr>
          <p:cNvPr id="2292" name="Google Shape;2292;p13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Severe</a:t>
            </a:r>
            <a:r>
              <a:rPr lang="en"/>
              <a:t>: The organization experiences serious interruptions to operations, and does not have sufficient monetary and/or personnel resources to respond to the breach effectively. </a:t>
            </a:r>
            <a:endParaRPr/>
          </a:p>
        </p:txBody>
      </p:sp>
      <p:sp>
        <p:nvSpPr>
          <p:cNvPr id="2293" name="Google Shape;2293;p130"/>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Catastrophic</a:t>
            </a:r>
            <a:r>
              <a:rPr lang="en"/>
              <a:t>: The organization suffers severe, lasting damage to its reputation and/or infrastructure. </a:t>
            </a:r>
            <a:endParaRPr/>
          </a:p>
        </p:txBody>
      </p:sp>
      <p:sp>
        <p:nvSpPr>
          <p:cNvPr id="2294" name="Google Shape;2294;p130"/>
          <p:cNvSpPr/>
          <p:nvPr/>
        </p:nvSpPr>
        <p:spPr>
          <a:xfrm>
            <a:off x="457200" y="1390825"/>
            <a:ext cx="809400" cy="606900"/>
          </a:xfrm>
          <a:prstGeom prst="flowChartDelay">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30"/>
          <p:cNvSpPr/>
          <p:nvPr/>
        </p:nvSpPr>
        <p:spPr>
          <a:xfrm>
            <a:off x="457200" y="2237138"/>
            <a:ext cx="809400" cy="606900"/>
          </a:xfrm>
          <a:prstGeom prst="flowChartDelay">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30"/>
          <p:cNvSpPr/>
          <p:nvPr/>
        </p:nvSpPr>
        <p:spPr>
          <a:xfrm>
            <a:off x="457200" y="3076250"/>
            <a:ext cx="809400" cy="606900"/>
          </a:xfrm>
          <a:prstGeom prst="flowChartDelay">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0"/>
          <p:cNvSpPr/>
          <p:nvPr/>
        </p:nvSpPr>
        <p:spPr>
          <a:xfrm>
            <a:off x="457200" y="3915388"/>
            <a:ext cx="809400" cy="606900"/>
          </a:xfrm>
          <a:prstGeom prst="flowChartDelay">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1" name="Shape 2301"/>
        <p:cNvGrpSpPr/>
        <p:nvPr/>
      </p:nvGrpSpPr>
      <p:grpSpPr>
        <a:xfrm>
          <a:off x="0" y="0"/>
          <a:ext cx="0" cy="0"/>
          <a:chOff x="0" y="0"/>
          <a:chExt cx="0" cy="0"/>
        </a:xfrm>
      </p:grpSpPr>
      <p:sp>
        <p:nvSpPr>
          <p:cNvPr id="2302" name="Google Shape;2302;p131"/>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 the next demonstration, we’ll see the culmination of data gathered in a spreadsheet format, as well as visual displays through </a:t>
            </a:r>
            <a:r>
              <a:rPr b="1" lang="en" sz="3000"/>
              <a:t>Risk Matrices and Heat Maps. </a:t>
            </a:r>
            <a:endParaRPr b="1" sz="3000"/>
          </a:p>
        </p:txBody>
      </p:sp>
      <p:sp>
        <p:nvSpPr>
          <p:cNvPr id="2303" name="Google Shape;2303;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4" name="Google Shape;2304;p1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6" name="Shape 2046"/>
        <p:cNvGrpSpPr/>
        <p:nvPr/>
      </p:nvGrpSpPr>
      <p:grpSpPr>
        <a:xfrm>
          <a:off x="0" y="0"/>
          <a:ext cx="0" cy="0"/>
          <a:chOff x="0" y="0"/>
          <a:chExt cx="0" cy="0"/>
        </a:xfrm>
      </p:grpSpPr>
      <p:sp>
        <p:nvSpPr>
          <p:cNvPr id="2047" name="Google Shape;2047;p105"/>
          <p:cNvSpPr txBox="1"/>
          <p:nvPr>
            <p:ph type="title"/>
          </p:nvPr>
        </p:nvSpPr>
        <p:spPr>
          <a:xfrm>
            <a:off x="274350" y="19863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Risk Management and Threat Modeling</a:t>
            </a:r>
            <a:endParaRPr>
              <a:latin typeface="Roboto Mono"/>
              <a:ea typeface="Roboto Mono"/>
              <a:cs typeface="Roboto Mono"/>
              <a:sym typeface="Roboto Mono"/>
            </a:endParaRPr>
          </a:p>
        </p:txBody>
      </p:sp>
      <p:sp>
        <p:nvSpPr>
          <p:cNvPr id="2048" name="Google Shape;2048;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49" name="Google Shape;2049;p10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0" name="Google Shape;2050;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8" name="Shape 2308"/>
        <p:cNvGrpSpPr/>
        <p:nvPr/>
      </p:nvGrpSpPr>
      <p:grpSpPr>
        <a:xfrm>
          <a:off x="0" y="0"/>
          <a:ext cx="0" cy="0"/>
          <a:chOff x="0" y="0"/>
          <a:chExt cx="0" cy="0"/>
        </a:xfrm>
      </p:grpSpPr>
      <p:sp>
        <p:nvSpPr>
          <p:cNvPr id="2309" name="Google Shape;2309;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0" name="Google Shape;2310;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1" name="Google Shape;2311;p13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latin typeface="Roboto Mono"/>
                <a:ea typeface="Roboto Mono"/>
                <a:cs typeface="Roboto Mono"/>
                <a:sym typeface="Roboto Mono"/>
              </a:rPr>
              <a:t>The Risk Spreadsheet</a:t>
            </a:r>
            <a:endParaRPr>
              <a:solidFill>
                <a:srgbClr val="F1C232"/>
              </a:solidFill>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5" name="Shape 2315"/>
        <p:cNvGrpSpPr/>
        <p:nvPr/>
      </p:nvGrpSpPr>
      <p:grpSpPr>
        <a:xfrm>
          <a:off x="0" y="0"/>
          <a:ext cx="0" cy="0"/>
          <a:chOff x="0" y="0"/>
          <a:chExt cx="0" cy="0"/>
        </a:xfrm>
      </p:grpSpPr>
      <p:sp>
        <p:nvSpPr>
          <p:cNvPr id="2316" name="Google Shape;2316;p133"/>
          <p:cNvSpPr txBox="1"/>
          <p:nvPr>
            <p:ph type="title"/>
          </p:nvPr>
        </p:nvSpPr>
        <p:spPr>
          <a:xfrm>
            <a:off x="274350" y="20116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a:t>
            </a:r>
            <a:endParaRPr/>
          </a:p>
        </p:txBody>
      </p:sp>
      <p:sp>
        <p:nvSpPr>
          <p:cNvPr id="2317" name="Google Shape;231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8" name="Google Shape;2318;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2" name="Shape 2322"/>
        <p:cNvGrpSpPr/>
        <p:nvPr/>
      </p:nvGrpSpPr>
      <p:grpSpPr>
        <a:xfrm>
          <a:off x="0" y="0"/>
          <a:ext cx="0" cy="0"/>
          <a:chOff x="0" y="0"/>
          <a:chExt cx="0" cy="0"/>
        </a:xfrm>
      </p:grpSpPr>
      <p:sp>
        <p:nvSpPr>
          <p:cNvPr id="2323" name="Google Shape;2323;p13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2324" name="Google Shape;2324;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25" name="Google Shape;2325;p1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6" name="Google Shape;2326;p134"/>
          <p:cNvSpPr txBox="1"/>
          <p:nvPr>
            <p:ph idx="2" type="title"/>
          </p:nvPr>
        </p:nvSpPr>
        <p:spPr>
          <a:xfrm>
            <a:off x="274350" y="10533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Threat Modeling, Step 5</a:t>
            </a:r>
            <a:endParaRPr>
              <a:latin typeface="Roboto Light"/>
              <a:ea typeface="Roboto Light"/>
              <a:cs typeface="Roboto Light"/>
              <a:sym typeface="Roboto Light"/>
            </a:endParaRPr>
          </a:p>
          <a:p>
            <a:pPr indent="457200" lvl="0" marL="457200" rtl="0" algn="l">
              <a:spcBef>
                <a:spcPts val="0"/>
              </a:spcBef>
              <a:spcAft>
                <a:spcPts val="0"/>
              </a:spcAft>
              <a:buNone/>
            </a:pPr>
            <a:r>
              <a:rPr lang="en">
                <a:latin typeface="Roboto Light"/>
                <a:ea typeface="Roboto Light"/>
                <a:cs typeface="Roboto Light"/>
                <a:sym typeface="Roboto Light"/>
              </a:rPr>
              <a:t>   Risk Analysis </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complete a spreadsheet and generate a risk matrix and heat map for GelpCorp.</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24292E"/>
              </a:solidFill>
            </a:endParaRPr>
          </a:p>
          <a:p>
            <a:pPr indent="0" lvl="0" marL="0" rtl="0" algn="l">
              <a:spcBef>
                <a:spcPts val="0"/>
              </a:spcBef>
              <a:spcAft>
                <a:spcPts val="0"/>
              </a:spcAft>
              <a:buNone/>
            </a:pPr>
            <a:br>
              <a:rPr lang="en">
                <a:solidFill>
                  <a:srgbClr val="24292E"/>
                </a:solidFill>
              </a:rPr>
            </a:br>
            <a:r>
              <a:rPr lang="en">
                <a:solidFill>
                  <a:srgbClr val="24292E"/>
                </a:solidFill>
              </a:rPr>
              <a:t>Instructions sent via Slack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0" name="Shape 2330"/>
        <p:cNvGrpSpPr/>
        <p:nvPr/>
      </p:nvGrpSpPr>
      <p:grpSpPr>
        <a:xfrm>
          <a:off x="0" y="0"/>
          <a:ext cx="0" cy="0"/>
          <a:chOff x="0" y="0"/>
          <a:chExt cx="0" cy="0"/>
        </a:xfrm>
      </p:grpSpPr>
      <p:sp>
        <p:nvSpPr>
          <p:cNvPr id="2331" name="Google Shape;2331;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32" name="Google Shape;2332;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3" name="Google Shape;2333;p135"/>
          <p:cNvSpPr txBox="1"/>
          <p:nvPr/>
        </p:nvSpPr>
        <p:spPr>
          <a:xfrm>
            <a:off x="2401800" y="3557375"/>
            <a:ext cx="39975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Threat Modeling</a:t>
            </a:r>
            <a:endParaRPr sz="1800">
              <a:solidFill>
                <a:srgbClr val="990000"/>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Steps 5</a:t>
            </a:r>
            <a:endParaRPr sz="1800">
              <a:solidFill>
                <a:srgbClr val="990000"/>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Risk Analysis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7" name="Shape 2337"/>
        <p:cNvGrpSpPr/>
        <p:nvPr/>
      </p:nvGrpSpPr>
      <p:grpSpPr>
        <a:xfrm>
          <a:off x="0" y="0"/>
          <a:ext cx="0" cy="0"/>
          <a:chOff x="0" y="0"/>
          <a:chExt cx="0" cy="0"/>
        </a:xfrm>
      </p:grpSpPr>
      <p:sp>
        <p:nvSpPr>
          <p:cNvPr id="2338" name="Google Shape;2338;p13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Mitigating Risks</a:t>
            </a:r>
            <a:endParaRPr/>
          </a:p>
        </p:txBody>
      </p:sp>
      <p:sp>
        <p:nvSpPr>
          <p:cNvPr id="2339" name="Google Shape;2339;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40" name="Google Shape;2340;p13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1" name="Google Shape;2341;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5" name="Shape 2345"/>
        <p:cNvGrpSpPr/>
        <p:nvPr/>
      </p:nvGrpSpPr>
      <p:grpSpPr>
        <a:xfrm>
          <a:off x="0" y="0"/>
          <a:ext cx="0" cy="0"/>
          <a:chOff x="0" y="0"/>
          <a:chExt cx="0" cy="0"/>
        </a:xfrm>
      </p:grpSpPr>
      <p:sp>
        <p:nvSpPr>
          <p:cNvPr id="2346" name="Google Shape;2346;p137"/>
          <p:cNvSpPr txBox="1"/>
          <p:nvPr>
            <p:ph type="title"/>
          </p:nvPr>
        </p:nvSpPr>
        <p:spPr>
          <a:xfrm>
            <a:off x="2544175" y="1127375"/>
            <a:ext cx="63255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are able to determine which threats are worth our attention and resources, we can craft controls for mitigating risks. </a:t>
            </a:r>
            <a:endParaRPr/>
          </a:p>
        </p:txBody>
      </p:sp>
      <p:sp>
        <p:nvSpPr>
          <p:cNvPr id="2347" name="Google Shape;2347;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8" name="Google Shape;2348;p1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2" name="Shape 2352"/>
        <p:cNvGrpSpPr/>
        <p:nvPr/>
      </p:nvGrpSpPr>
      <p:grpSpPr>
        <a:xfrm>
          <a:off x="0" y="0"/>
          <a:ext cx="0" cy="0"/>
          <a:chOff x="0" y="0"/>
          <a:chExt cx="0" cy="0"/>
        </a:xfrm>
      </p:grpSpPr>
      <p:sp>
        <p:nvSpPr>
          <p:cNvPr id="2353" name="Google Shape;2353;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Deciding on Security Controls </a:t>
            </a:r>
            <a:endParaRPr/>
          </a:p>
        </p:txBody>
      </p:sp>
      <p:sp>
        <p:nvSpPr>
          <p:cNvPr id="2354" name="Google Shape;2354;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Determining an appropriate control entails answering the following questions</a:t>
            </a:r>
            <a:endParaRPr/>
          </a:p>
        </p:txBody>
      </p:sp>
      <p:sp>
        <p:nvSpPr>
          <p:cNvPr id="2355" name="Google Shape;2355;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6" name="Google Shape;2356;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7" name="Google Shape;2357;p138"/>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Should the control be physical, administrative, or technical? (Required Control Type)</a:t>
            </a:r>
            <a:endParaRPr sz="1500"/>
          </a:p>
        </p:txBody>
      </p:sp>
      <p:sp>
        <p:nvSpPr>
          <p:cNvPr id="2358" name="Google Shape;2358;p138"/>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How strong does the control </a:t>
            </a:r>
            <a:r>
              <a:rPr i="1" lang="en" sz="1500"/>
              <a:t>really </a:t>
            </a:r>
            <a:r>
              <a:rPr lang="en" sz="1500"/>
              <a:t>need to be? (Required Strength of Control)</a:t>
            </a:r>
            <a:endParaRPr sz="1500"/>
          </a:p>
        </p:txBody>
      </p:sp>
      <p:sp>
        <p:nvSpPr>
          <p:cNvPr id="2359" name="Google Shape;2359;p138"/>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How much does the control cost compared to the benefit provided? (Cost of Implementation)</a:t>
            </a:r>
            <a:endParaRPr sz="1500"/>
          </a:p>
        </p:txBody>
      </p:sp>
      <p:sp>
        <p:nvSpPr>
          <p:cNvPr id="2360" name="Google Shape;2360;p138"/>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How long will it take to implement this control? (Time of Implementation)</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4" name="Shape 2364"/>
        <p:cNvGrpSpPr/>
        <p:nvPr/>
      </p:nvGrpSpPr>
      <p:grpSpPr>
        <a:xfrm>
          <a:off x="0" y="0"/>
          <a:ext cx="0" cy="0"/>
          <a:chOff x="0" y="0"/>
          <a:chExt cx="0" cy="0"/>
        </a:xfrm>
      </p:grpSpPr>
      <p:sp>
        <p:nvSpPr>
          <p:cNvPr id="2365" name="Google Shape;2365;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Example: </a:t>
            </a:r>
            <a:endParaRPr/>
          </a:p>
        </p:txBody>
      </p:sp>
      <p:sp>
        <p:nvSpPr>
          <p:cNvPr id="2366" name="Google Shape;2366;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7" name="Google Shape;2367;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8" name="Google Shape;2368;p139"/>
          <p:cNvSpPr txBox="1"/>
          <p:nvPr>
            <p:ph idx="3" type="body"/>
          </p:nvPr>
        </p:nvSpPr>
        <p:spPr>
          <a:xfrm>
            <a:off x="0" y="608600"/>
            <a:ext cx="8980200" cy="23241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b="1" lang="en">
                <a:latin typeface="Comfortaa"/>
                <a:ea typeface="Comfortaa"/>
                <a:cs typeface="Comfortaa"/>
                <a:sym typeface="Comfortaa"/>
              </a:rPr>
              <a:t>LifeNotes is a new medical records company that makes it easy for doctors from different hospitals to share medical records with each other. </a:t>
            </a:r>
            <a:endParaRPr b="1">
              <a:latin typeface="Comfortaa"/>
              <a:ea typeface="Comfortaa"/>
              <a:cs typeface="Comfortaa"/>
              <a:sym typeface="Comfortaa"/>
            </a:endParaRPr>
          </a:p>
          <a:p>
            <a:pPr indent="0" lvl="0" marL="0" rtl="0" algn="l">
              <a:lnSpc>
                <a:spcPct val="115000"/>
              </a:lnSpc>
              <a:spcBef>
                <a:spcPts val="1200"/>
              </a:spcBef>
              <a:spcAft>
                <a:spcPts val="0"/>
              </a:spcAft>
              <a:buNone/>
            </a:pPr>
            <a:r>
              <a:rPr b="1" lang="en">
                <a:latin typeface="Comfortaa"/>
                <a:ea typeface="Comfortaa"/>
                <a:cs typeface="Comfortaa"/>
                <a:sym typeface="Comfortaa"/>
              </a:rPr>
              <a:t>When they need to transfer a patient to another hospital or physician, they can use the application to send the patient's medical history, lab results, medication schedules, etc. </a:t>
            </a:r>
            <a:endParaRPr b="1">
              <a:latin typeface="Comfortaa"/>
              <a:ea typeface="Comfortaa"/>
              <a:cs typeface="Comfortaa"/>
              <a:sym typeface="Comfortaa"/>
            </a:endParaRPr>
          </a:p>
          <a:p>
            <a:pPr indent="0" lvl="0" marL="0" rtl="0" algn="l">
              <a:lnSpc>
                <a:spcPct val="115000"/>
              </a:lnSpc>
              <a:spcBef>
                <a:spcPts val="1200"/>
              </a:spcBef>
              <a:spcAft>
                <a:spcPts val="0"/>
              </a:spcAft>
              <a:buClr>
                <a:schemeClr val="dk1"/>
              </a:buClr>
              <a:buSzPts val="1100"/>
              <a:buFont typeface="Arial"/>
              <a:buNone/>
            </a:pPr>
            <a:r>
              <a:rPr b="1" lang="en">
                <a:latin typeface="Comfortaa"/>
                <a:ea typeface="Comfortaa"/>
                <a:cs typeface="Comfortaa"/>
                <a:sym typeface="Comfortaa"/>
              </a:rPr>
              <a:t>LifeNotes also ensures that doctors can only see records for their own patients.</a:t>
            </a:r>
            <a:endParaRPr b="1">
              <a:latin typeface="Comfortaa"/>
              <a:ea typeface="Comfortaa"/>
              <a:cs typeface="Comfortaa"/>
              <a:sym typeface="Comfortaa"/>
            </a:endParaRPr>
          </a:p>
          <a:p>
            <a:pPr indent="0" lvl="0" marL="0" rtl="0" algn="l">
              <a:lnSpc>
                <a:spcPct val="115000"/>
              </a:lnSpc>
              <a:spcBef>
                <a:spcPts val="1200"/>
              </a:spcBef>
              <a:spcAft>
                <a:spcPts val="0"/>
              </a:spcAft>
              <a:buNone/>
            </a:pPr>
            <a:r>
              <a:rPr b="1" lang="en">
                <a:latin typeface="Comfortaa"/>
                <a:ea typeface="Comfortaa"/>
                <a:cs typeface="Comfortaa"/>
                <a:sym typeface="Comfortaa"/>
              </a:rPr>
              <a:t>However, a client recently reported that they were able to load records for patients they were not assigned to. </a:t>
            </a:r>
            <a:endParaRPr b="1">
              <a:latin typeface="Comfortaa"/>
              <a:ea typeface="Comfortaa"/>
              <a:cs typeface="Comfortaa"/>
              <a:sym typeface="Comfortaa"/>
            </a:endParaRPr>
          </a:p>
          <a:p>
            <a:pPr indent="0" lvl="0" marL="0" rtl="0" algn="l">
              <a:lnSpc>
                <a:spcPct val="115000"/>
              </a:lnSpc>
              <a:spcBef>
                <a:spcPts val="1200"/>
              </a:spcBef>
              <a:spcAft>
                <a:spcPts val="0"/>
              </a:spcAft>
              <a:buClr>
                <a:schemeClr val="dk1"/>
              </a:buClr>
              <a:buSzPts val="1100"/>
              <a:buFont typeface="Arial"/>
              <a:buNone/>
            </a:pPr>
            <a:r>
              <a:rPr b="1" lang="en">
                <a:latin typeface="Comfortaa"/>
                <a:ea typeface="Comfortaa"/>
                <a:cs typeface="Comfortaa"/>
                <a:sym typeface="Comfortaa"/>
              </a:rPr>
              <a:t>This violates regulatory standards around protecting patient medical information, and must be resolved immediately.</a:t>
            </a:r>
            <a:endParaRPr b="1">
              <a:latin typeface="Comfortaa"/>
              <a:ea typeface="Comfortaa"/>
              <a:cs typeface="Comfortaa"/>
              <a:sym typeface="Comfortaa"/>
            </a:endParaRPr>
          </a:p>
          <a:p>
            <a:pPr indent="0" lvl="0" marL="0" rtl="0" algn="l">
              <a:spcBef>
                <a:spcPts val="1200"/>
              </a:spcBef>
              <a:spcAft>
                <a:spcPts val="800"/>
              </a:spcAft>
              <a:buNone/>
            </a:pPr>
            <a:r>
              <a:t/>
            </a:r>
            <a:endParaRPr/>
          </a:p>
        </p:txBody>
      </p:sp>
      <p:pic>
        <p:nvPicPr>
          <p:cNvPr id="2369" name="Google Shape;2369;p139"/>
          <p:cNvPicPr preferRelativeResize="0"/>
          <p:nvPr/>
        </p:nvPicPr>
        <p:blipFill>
          <a:blip r:embed="rId3">
            <a:alphaModFix/>
          </a:blip>
          <a:stretch>
            <a:fillRect/>
          </a:stretch>
        </p:blipFill>
        <p:spPr>
          <a:xfrm>
            <a:off x="7602800" y="3904850"/>
            <a:ext cx="1266878" cy="10117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3" name="Shape 2373"/>
        <p:cNvGrpSpPr/>
        <p:nvPr/>
      </p:nvGrpSpPr>
      <p:grpSpPr>
        <a:xfrm>
          <a:off x="0" y="0"/>
          <a:ext cx="0" cy="0"/>
          <a:chOff x="0" y="0"/>
          <a:chExt cx="0" cy="0"/>
        </a:xfrm>
      </p:grpSpPr>
      <p:sp>
        <p:nvSpPr>
          <p:cNvPr id="2374" name="Google Shape;2374;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Example</a:t>
            </a:r>
            <a:endParaRPr/>
          </a:p>
        </p:txBody>
      </p:sp>
      <p:sp>
        <p:nvSpPr>
          <p:cNvPr id="2375" name="Google Shape;2375;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security controls should we suggest to LifeNotes?</a:t>
            </a:r>
            <a:endParaRPr/>
          </a:p>
        </p:txBody>
      </p:sp>
      <p:sp>
        <p:nvSpPr>
          <p:cNvPr id="2376" name="Google Shape;2376;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7" name="Google Shape;2377;p1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8" name="Google Shape;2378;p140"/>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Required Control Type?</a:t>
            </a:r>
            <a:endParaRPr/>
          </a:p>
        </p:txBody>
      </p:sp>
      <p:sp>
        <p:nvSpPr>
          <p:cNvPr id="2379" name="Google Shape;2379;p140"/>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Required Control Strength</a:t>
            </a:r>
            <a:endParaRPr/>
          </a:p>
        </p:txBody>
      </p:sp>
      <p:sp>
        <p:nvSpPr>
          <p:cNvPr id="2380" name="Google Shape;2380;p140"/>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Control Decisions?</a:t>
            </a:r>
            <a:endParaRPr/>
          </a:p>
        </p:txBody>
      </p:sp>
      <p:sp>
        <p:nvSpPr>
          <p:cNvPr id="2381" name="Google Shape;2381;p140"/>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Cost of Implementation? </a:t>
            </a:r>
            <a:endParaRPr/>
          </a:p>
        </p:txBody>
      </p:sp>
      <p:sp>
        <p:nvSpPr>
          <p:cNvPr id="2382" name="Google Shape;2382;p140"/>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Time of Implementation?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6" name="Shape 2386"/>
        <p:cNvGrpSpPr/>
        <p:nvPr/>
      </p:nvGrpSpPr>
      <p:grpSpPr>
        <a:xfrm>
          <a:off x="0" y="0"/>
          <a:ext cx="0" cy="0"/>
          <a:chOff x="0" y="0"/>
          <a:chExt cx="0" cy="0"/>
        </a:xfrm>
      </p:grpSpPr>
      <p:sp>
        <p:nvSpPr>
          <p:cNvPr id="2387" name="Google Shape;2387;p14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a:t>
            </a:r>
            <a:r>
              <a:rPr lang="en"/>
              <a:t> Minutes</a:t>
            </a:r>
            <a:endParaRPr/>
          </a:p>
        </p:txBody>
      </p:sp>
      <p:sp>
        <p:nvSpPr>
          <p:cNvPr id="2388" name="Google Shape;2388;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89" name="Google Shape;2389;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0" name="Google Shape;2390;p141"/>
          <p:cNvSpPr txBox="1"/>
          <p:nvPr>
            <p:ph idx="2" type="title"/>
          </p:nvPr>
        </p:nvSpPr>
        <p:spPr>
          <a:xfrm>
            <a:off x="274350" y="10533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Threat Modeling, Step 6</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conceptualize a risk mitigation plan</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24292E"/>
              </a:solidFill>
            </a:endParaRPr>
          </a:p>
          <a:p>
            <a:pPr indent="0" lvl="0" marL="0" rtl="0" algn="l">
              <a:spcBef>
                <a:spcPts val="0"/>
              </a:spcBef>
              <a:spcAft>
                <a:spcPts val="0"/>
              </a:spcAft>
              <a:buNone/>
            </a:pPr>
            <a:br>
              <a:rPr lang="en">
                <a:solidFill>
                  <a:srgbClr val="24292E"/>
                </a:solidFill>
              </a:rPr>
            </a:br>
            <a:r>
              <a:rPr lang="en">
                <a:solidFill>
                  <a:srgbClr val="24292E"/>
                </a:solidFill>
              </a:rPr>
              <a:t>Instructions sent via Slack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4" name="Shape 2054"/>
        <p:cNvGrpSpPr/>
        <p:nvPr/>
      </p:nvGrpSpPr>
      <p:grpSpPr>
        <a:xfrm>
          <a:off x="0" y="0"/>
          <a:ext cx="0" cy="0"/>
          <a:chOff x="0" y="0"/>
          <a:chExt cx="0" cy="0"/>
        </a:xfrm>
      </p:grpSpPr>
      <p:sp>
        <p:nvSpPr>
          <p:cNvPr id="2055" name="Google Shape;2055;p106"/>
          <p:cNvSpPr txBox="1"/>
          <p:nvPr>
            <p:ph type="title"/>
          </p:nvPr>
        </p:nvSpPr>
        <p:spPr>
          <a:xfrm>
            <a:off x="237100" y="19942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the difference between </a:t>
            </a:r>
            <a:endParaRPr/>
          </a:p>
          <a:p>
            <a:pPr indent="0" lvl="0" marL="0" rtl="0" algn="ctr">
              <a:spcBef>
                <a:spcPts val="0"/>
              </a:spcBef>
              <a:spcAft>
                <a:spcPts val="0"/>
              </a:spcAft>
              <a:buNone/>
            </a:pPr>
            <a:r>
              <a:rPr lang="en"/>
              <a:t>a vulnerability, a threat, and a risk?</a:t>
            </a:r>
            <a:endParaRPr/>
          </a:p>
        </p:txBody>
      </p:sp>
      <p:sp>
        <p:nvSpPr>
          <p:cNvPr id="2056" name="Google Shape;2056;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7" name="Google Shape;2057;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4" name="Shape 2394"/>
        <p:cNvGrpSpPr/>
        <p:nvPr/>
      </p:nvGrpSpPr>
      <p:grpSpPr>
        <a:xfrm>
          <a:off x="0" y="0"/>
          <a:ext cx="0" cy="0"/>
          <a:chOff x="0" y="0"/>
          <a:chExt cx="0" cy="0"/>
        </a:xfrm>
      </p:grpSpPr>
      <p:sp>
        <p:nvSpPr>
          <p:cNvPr id="2395" name="Google Shape;2395;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96" name="Google Shape;2396;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7" name="Google Shape;2397;p142"/>
          <p:cNvSpPr txBox="1"/>
          <p:nvPr/>
        </p:nvSpPr>
        <p:spPr>
          <a:xfrm>
            <a:off x="2401800" y="3557375"/>
            <a:ext cx="39975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Threat Modeling </a:t>
            </a:r>
            <a:endParaRPr sz="1800">
              <a:solidFill>
                <a:srgbClr val="990000"/>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Step 6</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1" name="Shape 2401"/>
        <p:cNvGrpSpPr/>
        <p:nvPr/>
      </p:nvGrpSpPr>
      <p:grpSpPr>
        <a:xfrm>
          <a:off x="0" y="0"/>
          <a:ext cx="0" cy="0"/>
          <a:chOff x="0" y="0"/>
          <a:chExt cx="0" cy="0"/>
        </a:xfrm>
      </p:grpSpPr>
      <p:sp>
        <p:nvSpPr>
          <p:cNvPr id="2402" name="Google Shape;2402;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403" name="Google Shape;2403;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404" name="Google Shape;2404;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05" name="Google Shape;2405;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06" name="Google Shape;2406;p143"/>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Identify at least three concrete benefits of a healthy security culture</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Articulate the responsibilities of common C-Suite officers, including the CISO</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Explain the responsibilities of the security department</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Identify appropriate security controls for a given resource and situation</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800">
              <a:latin typeface="Roboto Light"/>
              <a:ea typeface="Roboto Light"/>
              <a:cs typeface="Roboto Light"/>
              <a:sym typeface="Roboto Light"/>
            </a:endParaRPr>
          </a:p>
        </p:txBody>
      </p:sp>
      <p:sp>
        <p:nvSpPr>
          <p:cNvPr id="2407" name="Google Shape;2407;p143"/>
          <p:cNvSpPr/>
          <p:nvPr/>
        </p:nvSpPr>
        <p:spPr>
          <a:xfrm>
            <a:off x="476975" y="1385699"/>
            <a:ext cx="261900" cy="274800"/>
          </a:xfrm>
          <a:prstGeom prst="bevel">
            <a:avLst>
              <a:gd fmla="val 12500" name="adj"/>
            </a:avLst>
          </a:prstGeom>
          <a:solidFill>
            <a:srgbClr val="00FF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43"/>
          <p:cNvSpPr/>
          <p:nvPr/>
        </p:nvSpPr>
        <p:spPr>
          <a:xfrm>
            <a:off x="476975" y="1793149"/>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43"/>
          <p:cNvSpPr/>
          <p:nvPr/>
        </p:nvSpPr>
        <p:spPr>
          <a:xfrm>
            <a:off x="476975" y="2184674"/>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43"/>
          <p:cNvSpPr/>
          <p:nvPr/>
        </p:nvSpPr>
        <p:spPr>
          <a:xfrm>
            <a:off x="476975" y="2587774"/>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1" name="Shape 2061"/>
        <p:cNvGrpSpPr/>
        <p:nvPr/>
      </p:nvGrpSpPr>
      <p:grpSpPr>
        <a:xfrm>
          <a:off x="0" y="0"/>
          <a:ext cx="0" cy="0"/>
          <a:chOff x="0" y="0"/>
          <a:chExt cx="0" cy="0"/>
        </a:xfrm>
      </p:grpSpPr>
      <p:sp>
        <p:nvSpPr>
          <p:cNvPr id="2062" name="Google Shape;2062;p107"/>
          <p:cNvSpPr txBox="1"/>
          <p:nvPr>
            <p:ph type="title"/>
          </p:nvPr>
        </p:nvSpPr>
        <p:spPr>
          <a:xfrm>
            <a:off x="274350" y="1745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a:t>
            </a:r>
            <a:r>
              <a:rPr lang="en"/>
              <a:t> </a:t>
            </a:r>
            <a:r>
              <a:rPr lang="en">
                <a:highlight>
                  <a:srgbClr val="FFD966"/>
                </a:highlight>
              </a:rPr>
              <a:t>vulnerability</a:t>
            </a:r>
            <a:r>
              <a:rPr lang="en"/>
              <a:t> </a:t>
            </a:r>
            <a:r>
              <a:rPr lang="en">
                <a:latin typeface="Roboto"/>
                <a:ea typeface="Roboto"/>
                <a:cs typeface="Roboto"/>
                <a:sym typeface="Roboto"/>
              </a:rPr>
              <a:t>is an aspect of a business that can be exploited to compromise a systems CIA. </a:t>
            </a:r>
            <a:endParaRPr>
              <a:latin typeface="Roboto"/>
              <a:ea typeface="Roboto"/>
              <a:cs typeface="Roboto"/>
              <a:sym typeface="Roboto"/>
            </a:endParaRPr>
          </a:p>
        </p:txBody>
      </p:sp>
      <p:sp>
        <p:nvSpPr>
          <p:cNvPr id="2063" name="Google Shape;2063;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4" name="Google Shape;2064;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sp>
        <p:nvSpPr>
          <p:cNvPr id="2069" name="Google Shape;2069;p108"/>
          <p:cNvSpPr txBox="1"/>
          <p:nvPr>
            <p:ph type="title"/>
          </p:nvPr>
        </p:nvSpPr>
        <p:spPr>
          <a:xfrm>
            <a:off x="274350" y="1745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a:t>
            </a:r>
            <a:r>
              <a:rPr lang="en"/>
              <a:t> </a:t>
            </a:r>
            <a:r>
              <a:rPr lang="en">
                <a:highlight>
                  <a:srgbClr val="FFD966"/>
                </a:highlight>
              </a:rPr>
              <a:t>threat</a:t>
            </a:r>
            <a:r>
              <a:rPr lang="en"/>
              <a:t> </a:t>
            </a:r>
            <a:r>
              <a:rPr lang="en">
                <a:latin typeface="Roboto"/>
                <a:ea typeface="Roboto"/>
                <a:cs typeface="Roboto"/>
                <a:sym typeface="Roboto"/>
              </a:rPr>
              <a:t>is an actor that might exploit a vulnerability.  </a:t>
            </a:r>
            <a:endParaRPr>
              <a:latin typeface="Roboto"/>
              <a:ea typeface="Roboto"/>
              <a:cs typeface="Roboto"/>
              <a:sym typeface="Roboto"/>
            </a:endParaRPr>
          </a:p>
        </p:txBody>
      </p:sp>
      <p:sp>
        <p:nvSpPr>
          <p:cNvPr id="2070" name="Google Shape;2070;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1" name="Google Shape;2071;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5" name="Shape 2075"/>
        <p:cNvGrpSpPr/>
        <p:nvPr/>
      </p:nvGrpSpPr>
      <p:grpSpPr>
        <a:xfrm>
          <a:off x="0" y="0"/>
          <a:ext cx="0" cy="0"/>
          <a:chOff x="0" y="0"/>
          <a:chExt cx="0" cy="0"/>
        </a:xfrm>
      </p:grpSpPr>
      <p:sp>
        <p:nvSpPr>
          <p:cNvPr id="2076" name="Google Shape;2076;p109"/>
          <p:cNvSpPr txBox="1"/>
          <p:nvPr>
            <p:ph type="title"/>
          </p:nvPr>
        </p:nvSpPr>
        <p:spPr>
          <a:xfrm>
            <a:off x="274350" y="1745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a:t>
            </a:r>
            <a:r>
              <a:rPr lang="en"/>
              <a:t> </a:t>
            </a:r>
            <a:r>
              <a:rPr lang="en">
                <a:highlight>
                  <a:srgbClr val="FFD966"/>
                </a:highlight>
              </a:rPr>
              <a:t>risk</a:t>
            </a:r>
            <a:r>
              <a:rPr lang="en"/>
              <a:t> </a:t>
            </a:r>
            <a:r>
              <a:rPr lang="en">
                <a:latin typeface="Roboto"/>
                <a:ea typeface="Roboto"/>
                <a:cs typeface="Roboto"/>
                <a:sym typeface="Roboto"/>
              </a:rPr>
              <a:t>is the </a:t>
            </a:r>
            <a:r>
              <a:rPr i="1" lang="en">
                <a:latin typeface="Roboto"/>
                <a:ea typeface="Roboto"/>
                <a:cs typeface="Roboto"/>
                <a:sym typeface="Roboto"/>
              </a:rPr>
              <a:t>possibility </a:t>
            </a:r>
            <a:r>
              <a:rPr lang="en">
                <a:latin typeface="Roboto"/>
                <a:ea typeface="Roboto"/>
                <a:cs typeface="Roboto"/>
                <a:sym typeface="Roboto"/>
              </a:rPr>
              <a:t>of losing something valuable.  </a:t>
            </a:r>
            <a:endParaRPr>
              <a:latin typeface="Roboto"/>
              <a:ea typeface="Roboto"/>
              <a:cs typeface="Roboto"/>
              <a:sym typeface="Roboto"/>
            </a:endParaRPr>
          </a:p>
        </p:txBody>
      </p:sp>
      <p:sp>
        <p:nvSpPr>
          <p:cNvPr id="2077" name="Google Shape;2077;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8" name="Google Shape;2078;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2" name="Shape 2082"/>
        <p:cNvGrpSpPr/>
        <p:nvPr/>
      </p:nvGrpSpPr>
      <p:grpSpPr>
        <a:xfrm>
          <a:off x="0" y="0"/>
          <a:ext cx="0" cy="0"/>
          <a:chOff x="0" y="0"/>
          <a:chExt cx="0" cy="0"/>
        </a:xfrm>
      </p:grpSpPr>
      <p:sp>
        <p:nvSpPr>
          <p:cNvPr id="2083" name="Google Shape;2083;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Management And Threat Modeling</a:t>
            </a:r>
            <a:endParaRPr/>
          </a:p>
        </p:txBody>
      </p:sp>
      <p:sp>
        <p:nvSpPr>
          <p:cNvPr id="2084" name="Google Shape;2084;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5" name="Google Shape;2085;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6" name="Google Shape;2086;p110"/>
          <p:cNvSpPr txBox="1"/>
          <p:nvPr>
            <p:ph idx="3" type="body"/>
          </p:nvPr>
        </p:nvSpPr>
        <p:spPr>
          <a:xfrm>
            <a:off x="175" y="822700"/>
            <a:ext cx="9144000" cy="4083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t>Risk Analysis</a:t>
            </a:r>
            <a:r>
              <a:rPr lang="en" sz="1800"/>
              <a:t> is the practice of understanding what risks an organization faces; </a:t>
            </a:r>
            <a:endParaRPr sz="1800"/>
          </a:p>
          <a:p>
            <a:pPr indent="457200" lvl="0" marL="457200" rtl="0" algn="l">
              <a:spcBef>
                <a:spcPts val="800"/>
              </a:spcBef>
              <a:spcAft>
                <a:spcPts val="0"/>
              </a:spcAft>
              <a:buNone/>
            </a:pPr>
            <a:r>
              <a:rPr lang="en" sz="1800"/>
              <a:t>         which are most severe; and which are most likely.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b="1" lang="en" sz="1800"/>
              <a:t>Risk Management</a:t>
            </a:r>
            <a:r>
              <a:rPr lang="en" sz="1800"/>
              <a:t> is the practice of using the results of the analysis to determine </a:t>
            </a:r>
            <a:endParaRPr sz="1800"/>
          </a:p>
          <a:p>
            <a:pPr indent="0" lvl="0" marL="1828800" rtl="0" algn="l">
              <a:spcBef>
                <a:spcPts val="800"/>
              </a:spcBef>
              <a:spcAft>
                <a:spcPts val="0"/>
              </a:spcAft>
              <a:buNone/>
            </a:pPr>
            <a:r>
              <a:rPr lang="en" sz="1800"/>
              <a:t>  how to deploy personnel and spend budge to address those  </a:t>
            </a:r>
            <a:endParaRPr sz="1800"/>
          </a:p>
          <a:p>
            <a:pPr indent="0" lvl="0" marL="1828800" rtl="0" algn="l">
              <a:spcBef>
                <a:spcPts val="800"/>
              </a:spcBef>
              <a:spcAft>
                <a:spcPts val="0"/>
              </a:spcAft>
              <a:buNone/>
            </a:pPr>
            <a:r>
              <a:rPr lang="en" sz="1800"/>
              <a:t>  risk.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b="1" lang="en" sz="1800"/>
              <a:t>Threat Modeling</a:t>
            </a:r>
            <a:r>
              <a:rPr lang="en" sz="1800"/>
              <a:t> is the practice of determining which attacks an organization is </a:t>
            </a:r>
            <a:endParaRPr sz="1800"/>
          </a:p>
          <a:p>
            <a:pPr indent="0" lvl="0" marL="1371600" rtl="0" algn="l">
              <a:spcBef>
                <a:spcPts val="800"/>
              </a:spcBef>
              <a:spcAft>
                <a:spcPts val="0"/>
              </a:spcAft>
              <a:buNone/>
            </a:pPr>
            <a:r>
              <a:rPr lang="en" sz="1800"/>
              <a:t>       most likely to experience, who is most likely to launch them, </a:t>
            </a:r>
            <a:endParaRPr sz="1800"/>
          </a:p>
          <a:p>
            <a:pPr indent="0" lvl="0" marL="1371600" rtl="0" algn="l">
              <a:spcBef>
                <a:spcPts val="800"/>
              </a:spcBef>
              <a:spcAft>
                <a:spcPts val="800"/>
              </a:spcAft>
              <a:buNone/>
            </a:pPr>
            <a:r>
              <a:rPr lang="en" sz="1800"/>
              <a:t>       and what actions can be done to prevent them.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0" name="Shape 2090"/>
        <p:cNvGrpSpPr/>
        <p:nvPr/>
      </p:nvGrpSpPr>
      <p:grpSpPr>
        <a:xfrm>
          <a:off x="0" y="0"/>
          <a:ext cx="0" cy="0"/>
          <a:chOff x="0" y="0"/>
          <a:chExt cx="0" cy="0"/>
        </a:xfrm>
      </p:grpSpPr>
      <p:sp>
        <p:nvSpPr>
          <p:cNvPr id="2091" name="Google Shape;209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Remember: What’s a Businesses Prime Objective?</a:t>
            </a:r>
            <a:endParaRPr/>
          </a:p>
        </p:txBody>
      </p:sp>
      <p:sp>
        <p:nvSpPr>
          <p:cNvPr id="2092" name="Google Shape;2092;p111"/>
          <p:cNvSpPr txBox="1"/>
          <p:nvPr>
            <p:ph idx="1" type="subTitle"/>
          </p:nvPr>
        </p:nvSpPr>
        <p:spPr>
          <a:xfrm>
            <a:off x="0" y="675975"/>
            <a:ext cx="9144000" cy="606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2400"/>
              <a:t>Profit</a:t>
            </a:r>
            <a:r>
              <a:rPr lang="en" sz="2400"/>
              <a:t>!</a:t>
            </a:r>
            <a:endParaRPr sz="2400"/>
          </a:p>
        </p:txBody>
      </p:sp>
      <p:sp>
        <p:nvSpPr>
          <p:cNvPr id="2093" name="Google Shape;2093;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4" name="Google Shape;2094;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5" name="Google Shape;2095;p11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b="1" lang="en" sz="1600">
                <a:solidFill>
                  <a:schemeClr val="dk1"/>
                </a:solidFill>
              </a:rPr>
              <a:t>Risk Management / Threat Modeling</a:t>
            </a:r>
            <a:r>
              <a:rPr lang="en" sz="1600">
                <a:solidFill>
                  <a:schemeClr val="dk1"/>
                </a:solidFill>
              </a:rPr>
              <a:t> directly contribute to that business goal.</a:t>
            </a:r>
            <a:endParaRPr sz="1600"/>
          </a:p>
        </p:txBody>
      </p:sp>
      <p:sp>
        <p:nvSpPr>
          <p:cNvPr id="2096" name="Google Shape;2096;p11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b="1" lang="en" sz="1600">
                <a:solidFill>
                  <a:schemeClr val="dk1"/>
                </a:solidFill>
              </a:rPr>
              <a:t>Risk Analysis</a:t>
            </a:r>
            <a:r>
              <a:rPr lang="en" sz="1600">
                <a:solidFill>
                  <a:schemeClr val="dk1"/>
                </a:solidFill>
              </a:rPr>
              <a:t> </a:t>
            </a:r>
            <a:r>
              <a:rPr i="1" lang="en" sz="1600">
                <a:solidFill>
                  <a:schemeClr val="dk1"/>
                </a:solidFill>
              </a:rPr>
              <a:t>quantifies </a:t>
            </a:r>
            <a:r>
              <a:rPr lang="en" sz="1600">
                <a:solidFill>
                  <a:schemeClr val="dk1"/>
                </a:solidFill>
              </a:rPr>
              <a:t>how much a business needs to spend in the event of a given security break. </a:t>
            </a:r>
            <a:endParaRPr sz="1600"/>
          </a:p>
        </p:txBody>
      </p:sp>
      <p:sp>
        <p:nvSpPr>
          <p:cNvPr id="2097" name="Google Shape;2097;p11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b="1" lang="en" sz="1600">
                <a:solidFill>
                  <a:schemeClr val="dk1"/>
                </a:solidFill>
              </a:rPr>
              <a:t>Risk are measured in financial figures, </a:t>
            </a:r>
            <a:r>
              <a:rPr lang="en" sz="1600">
                <a:solidFill>
                  <a:schemeClr val="dk1"/>
                </a:solidFill>
              </a:rPr>
              <a:t>so businesses can make decisions of which threats to prioritize.</a:t>
            </a:r>
            <a:endParaRPr sz="1600">
              <a:solidFill>
                <a:schemeClr val="dk1"/>
              </a:solidFill>
            </a:endParaRPr>
          </a:p>
        </p:txBody>
      </p:sp>
      <p:sp>
        <p:nvSpPr>
          <p:cNvPr id="2098" name="Google Shape;2098;p11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b="1" lang="en" sz="1600">
                <a:solidFill>
                  <a:schemeClr val="dk1"/>
                </a:solidFill>
              </a:rPr>
              <a:t>Threat Modeling</a:t>
            </a:r>
            <a:r>
              <a:rPr lang="en" sz="1600">
                <a:solidFill>
                  <a:schemeClr val="dk1"/>
                </a:solidFill>
              </a:rPr>
              <a:t> results are funneled upwards to executives who make the major business decisions.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